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7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307" r:id="rId13"/>
    <p:sldId id="308" r:id="rId14"/>
    <p:sldId id="309" r:id="rId15"/>
    <p:sldId id="310" r:id="rId16"/>
    <p:sldId id="317" r:id="rId17"/>
    <p:sldId id="318" r:id="rId18"/>
    <p:sldId id="312" r:id="rId19"/>
    <p:sldId id="344" r:id="rId20"/>
    <p:sldId id="321" r:id="rId21"/>
    <p:sldId id="343" r:id="rId22"/>
    <p:sldId id="323" r:id="rId23"/>
    <p:sldId id="339" r:id="rId24"/>
    <p:sldId id="350" r:id="rId25"/>
    <p:sldId id="342" r:id="rId26"/>
    <p:sldId id="340" r:id="rId27"/>
    <p:sldId id="341" r:id="rId28"/>
    <p:sldId id="347" r:id="rId29"/>
    <p:sldId id="349" r:id="rId30"/>
    <p:sldId id="348" r:id="rId31"/>
    <p:sldId id="345" r:id="rId32"/>
    <p:sldId id="289" r:id="rId33"/>
    <p:sldId id="290" r:id="rId34"/>
    <p:sldId id="258" r:id="rId35"/>
    <p:sldId id="346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7" r:id="rId44"/>
    <p:sldId id="268" r:id="rId45"/>
    <p:sldId id="269" r:id="rId46"/>
    <p:sldId id="270" r:id="rId47"/>
    <p:sldId id="271" r:id="rId48"/>
    <p:sldId id="272" r:id="rId49"/>
    <p:sldId id="257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  <p:embeddedFont>
      <p:font typeface="Fira Sans Black" panose="020B0A03050000020004" pitchFamily="34" charset="0"/>
      <p:bold r:id="rId73"/>
      <p:italic r:id="rId74"/>
      <p:boldItalic r:id="rId75"/>
    </p:embeddedFont>
    <p:embeddedFont>
      <p:font typeface="Fira Sans Medium" panose="020B0603050000020004" pitchFamily="3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Proxima Nova Semibold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24B66"/>
    <a:srgbClr val="8058BE"/>
    <a:srgbClr val="3B03A6"/>
    <a:srgbClr val="A060AD"/>
    <a:srgbClr val="896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6117" autoAdjust="0"/>
  </p:normalViewPr>
  <p:slideViewPr>
    <p:cSldViewPr snapToGrid="0">
      <p:cViewPr varScale="1">
        <p:scale>
          <a:sx n="140" d="100"/>
          <a:sy n="140" d="100"/>
        </p:scale>
        <p:origin x="7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2CD235D-0335-E8D2-BDCA-3F3487527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42A01927-7DE7-E0C5-E01C-DA29C5C0B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DEBD672-65A3-3C4E-EC9E-010911B0A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7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>
          <a:extLst>
            <a:ext uri="{FF2B5EF4-FFF2-40B4-BE49-F238E27FC236}">
              <a16:creationId xmlns:a16="http://schemas.microsoft.com/office/drawing/2014/main" id="{C9BA8176-E55C-1672-E304-43091F1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>
            <a:extLst>
              <a:ext uri="{FF2B5EF4-FFF2-40B4-BE49-F238E27FC236}">
                <a16:creationId xmlns:a16="http://schemas.microsoft.com/office/drawing/2014/main" id="{9099F3B3-8318-C7A1-D9FC-3F1DC94A9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>
            <a:extLst>
              <a:ext uri="{FF2B5EF4-FFF2-40B4-BE49-F238E27FC236}">
                <a16:creationId xmlns:a16="http://schemas.microsoft.com/office/drawing/2014/main" id="{3C845FFE-4367-BFDD-3D54-7929C804C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>
          <a:extLst>
            <a:ext uri="{FF2B5EF4-FFF2-40B4-BE49-F238E27FC236}">
              <a16:creationId xmlns:a16="http://schemas.microsoft.com/office/drawing/2014/main" id="{14BD5CE5-6FBD-2E50-F6AE-67F2AE4F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>
            <a:extLst>
              <a:ext uri="{FF2B5EF4-FFF2-40B4-BE49-F238E27FC236}">
                <a16:creationId xmlns:a16="http://schemas.microsoft.com/office/drawing/2014/main" id="{04120BFB-99B8-6450-1868-5F4DC9C4C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>
            <a:extLst>
              <a:ext uri="{FF2B5EF4-FFF2-40B4-BE49-F238E27FC236}">
                <a16:creationId xmlns:a16="http://schemas.microsoft.com/office/drawing/2014/main" id="{98DAA6C0-F252-90FD-28BA-1228653C1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>
          <a:extLst>
            <a:ext uri="{FF2B5EF4-FFF2-40B4-BE49-F238E27FC236}">
              <a16:creationId xmlns:a16="http://schemas.microsoft.com/office/drawing/2014/main" id="{20159917-F7D3-5DF3-94E3-BF9D5095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>
            <a:extLst>
              <a:ext uri="{FF2B5EF4-FFF2-40B4-BE49-F238E27FC236}">
                <a16:creationId xmlns:a16="http://schemas.microsoft.com/office/drawing/2014/main" id="{9B740822-B53B-67BA-2C52-8038323F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>
            <a:extLst>
              <a:ext uri="{FF2B5EF4-FFF2-40B4-BE49-F238E27FC236}">
                <a16:creationId xmlns:a16="http://schemas.microsoft.com/office/drawing/2014/main" id="{80EEFFF5-0A86-F2BA-7E81-AD8083CC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3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14EF1D36-ABCC-6F41-ADFE-93CDBE9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F66B7E5D-628B-7CB2-6264-36E1E4053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12FAED75-B7F1-326D-CAFA-77CFBC8E7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5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48077B53-7A8C-86AC-E79C-2AD61AFB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>
            <a:extLst>
              <a:ext uri="{FF2B5EF4-FFF2-40B4-BE49-F238E27FC236}">
                <a16:creationId xmlns:a16="http://schemas.microsoft.com/office/drawing/2014/main" id="{95B76ED0-A0B4-15B3-D9AF-F208957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>
            <a:extLst>
              <a:ext uri="{FF2B5EF4-FFF2-40B4-BE49-F238E27FC236}">
                <a16:creationId xmlns:a16="http://schemas.microsoft.com/office/drawing/2014/main" id="{8DB7547C-00F5-A8FE-10C2-44D5FE22B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22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8607C81-CD2E-31DD-0E10-32FE726A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>
            <a:extLst>
              <a:ext uri="{FF2B5EF4-FFF2-40B4-BE49-F238E27FC236}">
                <a16:creationId xmlns:a16="http://schemas.microsoft.com/office/drawing/2014/main" id="{9D6C42D9-ED95-7FD6-6D77-A779B2C42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>
            <a:extLst>
              <a:ext uri="{FF2B5EF4-FFF2-40B4-BE49-F238E27FC236}">
                <a16:creationId xmlns:a16="http://schemas.microsoft.com/office/drawing/2014/main" id="{C590C741-B2AB-A1D7-B6FD-2A189FA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0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040E75D8-1433-9BB9-C6AA-D4C5F55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099ECAF-44DD-6A92-9B3C-A75D889D5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86A30454-D282-EB32-F253-50B379D36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9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>
          <a:extLst>
            <a:ext uri="{FF2B5EF4-FFF2-40B4-BE49-F238E27FC236}">
              <a16:creationId xmlns:a16="http://schemas.microsoft.com/office/drawing/2014/main" id="{59C92294-649D-1308-AA54-DCCFA8ED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>
            <a:extLst>
              <a:ext uri="{FF2B5EF4-FFF2-40B4-BE49-F238E27FC236}">
                <a16:creationId xmlns:a16="http://schemas.microsoft.com/office/drawing/2014/main" id="{81E25581-32E5-3E65-17DA-43E38A46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>
            <a:extLst>
              <a:ext uri="{FF2B5EF4-FFF2-40B4-BE49-F238E27FC236}">
                <a16:creationId xmlns:a16="http://schemas.microsoft.com/office/drawing/2014/main" id="{7F1CD79F-C421-372B-A55D-C2BA31253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910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33520A6-44F8-08D8-5483-32819CB9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3AAA3408-FB3F-892A-19B5-3AEAF2646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42F26144-E5D4-4086-6363-8857E040D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03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00651943-B335-9A68-5A8D-0CF8637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EC00BFF4-9D33-755D-CAE1-0CBFD7DC6E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D606A6FE-6812-E7BB-E513-F837F4885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2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>
          <a:extLst>
            <a:ext uri="{FF2B5EF4-FFF2-40B4-BE49-F238E27FC236}">
              <a16:creationId xmlns:a16="http://schemas.microsoft.com/office/drawing/2014/main" id="{1E505B95-8EF9-2282-A8D2-22514E0D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>
            <a:extLst>
              <a:ext uri="{FF2B5EF4-FFF2-40B4-BE49-F238E27FC236}">
                <a16:creationId xmlns:a16="http://schemas.microsoft.com/office/drawing/2014/main" id="{42AE5758-1C9D-1D8D-CCD3-82197C58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>
            <a:extLst>
              <a:ext uri="{FF2B5EF4-FFF2-40B4-BE49-F238E27FC236}">
                <a16:creationId xmlns:a16="http://schemas.microsoft.com/office/drawing/2014/main" id="{8C9BB2E8-4223-A255-06E3-DBE46F84D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25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59CC281-6327-ACA7-7E22-F48282B7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>
            <a:extLst>
              <a:ext uri="{FF2B5EF4-FFF2-40B4-BE49-F238E27FC236}">
                <a16:creationId xmlns:a16="http://schemas.microsoft.com/office/drawing/2014/main" id="{323FA0B5-57F6-8BF1-F50B-C0AD66C1F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60" name="Google Shape;160;g962ef91124_0_415:notes">
            <a:extLst>
              <a:ext uri="{FF2B5EF4-FFF2-40B4-BE49-F238E27FC236}">
                <a16:creationId xmlns:a16="http://schemas.microsoft.com/office/drawing/2014/main" id="{21FB841D-81CB-5DF8-1F2B-7AFAD9F73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9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147105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 panose="020B0503050000020004" pitchFamily="34" charset="0"/>
                        </a:rPr>
                        <a:t>Understanding whether noise and sparsity can: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change the classification of clean samples but not poisoned samples, and isolate them.</a:t>
                      </a: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02851">
            <a:off x="3649881" y="2152256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Tipologie di attacco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3997078" y="1027850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Labels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don’t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change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2074844" y="27432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726;p28">
            <a:extLst>
              <a:ext uri="{FF2B5EF4-FFF2-40B4-BE49-F238E27FC236}">
                <a16:creationId xmlns:a16="http://schemas.microsoft.com/office/drawing/2014/main" id="{7B4B7237-FB93-1B73-3A0D-6E6C579E9D57}"/>
              </a:ext>
            </a:extLst>
          </p:cNvPr>
          <p:cNvGrpSpPr/>
          <p:nvPr/>
        </p:nvGrpSpPr>
        <p:grpSpPr>
          <a:xfrm rot="19657471">
            <a:off x="5555946" y="3051330"/>
            <a:ext cx="1879114" cy="789848"/>
            <a:chOff x="4783225" y="3742275"/>
            <a:chExt cx="2506088" cy="951450"/>
          </a:xfrm>
        </p:grpSpPr>
        <p:cxnSp>
          <p:nvCxnSpPr>
            <p:cNvPr id="39" name="Google Shape;1727;p28">
              <a:extLst>
                <a:ext uri="{FF2B5EF4-FFF2-40B4-BE49-F238E27FC236}">
                  <a16:creationId xmlns:a16="http://schemas.microsoft.com/office/drawing/2014/main" id="{3C045D9F-09E9-EEDB-4B64-6F380C36720D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729;p28">
              <a:extLst>
                <a:ext uri="{FF2B5EF4-FFF2-40B4-BE49-F238E27FC236}">
                  <a16:creationId xmlns:a16="http://schemas.microsoft.com/office/drawing/2014/main" id="{F279EC60-7CD5-EF07-F61E-583DA305A832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776;p28">
            <a:extLst>
              <a:ext uri="{FF2B5EF4-FFF2-40B4-BE49-F238E27FC236}">
                <a16:creationId xmlns:a16="http://schemas.microsoft.com/office/drawing/2014/main" id="{E2EB203D-C839-D122-C20D-0EA63577FA01}"/>
              </a:ext>
            </a:extLst>
          </p:cNvPr>
          <p:cNvGrpSpPr/>
          <p:nvPr/>
        </p:nvGrpSpPr>
        <p:grpSpPr>
          <a:xfrm>
            <a:off x="7415065" y="2565052"/>
            <a:ext cx="1468183" cy="961825"/>
            <a:chOff x="7405297" y="1296675"/>
            <a:chExt cx="1296003" cy="666258"/>
          </a:xfrm>
        </p:grpSpPr>
        <p:sp>
          <p:nvSpPr>
            <p:cNvPr id="45" name="Google Shape;1777;p28">
              <a:extLst>
                <a:ext uri="{FF2B5EF4-FFF2-40B4-BE49-F238E27FC236}">
                  <a16:creationId xmlns:a16="http://schemas.microsoft.com/office/drawing/2014/main" id="{23D12963-A8AE-2344-E294-242C9EAE0357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Feature-based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778;p28">
              <a:extLst>
                <a:ext uri="{FF2B5EF4-FFF2-40B4-BE49-F238E27FC236}">
                  <a16:creationId xmlns:a16="http://schemas.microsoft.com/office/drawing/2014/main" id="{FDFFD94E-158B-6BEE-8BA9-0790924C43AA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Only important features, chosen with SHAP, are manipulated.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685" y="1819660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1252" y="1801815"/>
            <a:ext cx="228600" cy="228600"/>
          </a:xfrm>
          <a:prstGeom prst="rect">
            <a:avLst/>
          </a:prstGeom>
        </p:spPr>
      </p:pic>
      <p:sp>
        <p:nvSpPr>
          <p:cNvPr id="18" name="Google Shape;2410;p32">
            <a:extLst>
              <a:ext uri="{FF2B5EF4-FFF2-40B4-BE49-F238E27FC236}">
                <a16:creationId xmlns:a16="http://schemas.microsoft.com/office/drawing/2014/main" id="{3ECB025D-AACA-D8B0-41C6-9A8076C52336}"/>
              </a:ext>
            </a:extLst>
          </p:cNvPr>
          <p:cNvSpPr/>
          <p:nvPr/>
        </p:nvSpPr>
        <p:spPr>
          <a:xfrm>
            <a:off x="6725694" y="2995367"/>
            <a:ext cx="478269" cy="199810"/>
          </a:xfrm>
          <a:custGeom>
            <a:avLst/>
            <a:gdLst/>
            <a:ahLst/>
            <a:cxnLst/>
            <a:rect l="l" t="t" r="r" b="b"/>
            <a:pathLst>
              <a:path w="13883" h="5800" extrusionOk="0">
                <a:moveTo>
                  <a:pt x="0" y="1"/>
                </a:moveTo>
                <a:lnTo>
                  <a:pt x="0" y="5799"/>
                </a:lnTo>
                <a:lnTo>
                  <a:pt x="13883" y="5799"/>
                </a:lnTo>
                <a:lnTo>
                  <a:pt x="138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1" dirty="0">
                <a:solidFill>
                  <a:srgbClr val="3B03A6"/>
                </a:solidFill>
                <a:latin typeface="Fira Sans" panose="020B0503050000020004" pitchFamily="34" charset="0"/>
              </a:rPr>
              <a:t>FEATURES</a:t>
            </a:r>
            <a:endParaRPr sz="400" b="1" dirty="0">
              <a:solidFill>
                <a:srgbClr val="3B03A6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Google Shape;2415;p32">
            <a:extLst>
              <a:ext uri="{FF2B5EF4-FFF2-40B4-BE49-F238E27FC236}">
                <a16:creationId xmlns:a16="http://schemas.microsoft.com/office/drawing/2014/main" id="{B6A0E6EE-DC54-E0DD-6107-0B0F7AD44F4A}"/>
              </a:ext>
            </a:extLst>
          </p:cNvPr>
          <p:cNvSpPr/>
          <p:nvPr/>
        </p:nvSpPr>
        <p:spPr>
          <a:xfrm>
            <a:off x="6629717" y="3186909"/>
            <a:ext cx="243665" cy="243699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16;p32">
            <a:extLst>
              <a:ext uri="{FF2B5EF4-FFF2-40B4-BE49-F238E27FC236}">
                <a16:creationId xmlns:a16="http://schemas.microsoft.com/office/drawing/2014/main" id="{0C188268-D4A2-D1DC-579F-26C88BE65BE6}"/>
              </a:ext>
            </a:extLst>
          </p:cNvPr>
          <p:cNvSpPr/>
          <p:nvPr/>
        </p:nvSpPr>
        <p:spPr>
          <a:xfrm>
            <a:off x="6753151" y="3186909"/>
            <a:ext cx="120231" cy="120231"/>
          </a:xfrm>
          <a:custGeom>
            <a:avLst/>
            <a:gdLst/>
            <a:ahLst/>
            <a:cxnLst/>
            <a:rect l="l" t="t" r="r" b="b"/>
            <a:pathLst>
              <a:path w="3490" h="3490" extrusionOk="0">
                <a:moveTo>
                  <a:pt x="1644" y="3489"/>
                </a:moveTo>
                <a:lnTo>
                  <a:pt x="1" y="1846"/>
                </a:lnTo>
                <a:lnTo>
                  <a:pt x="1846" y="1"/>
                </a:lnTo>
                <a:lnTo>
                  <a:pt x="3489" y="16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17;p32">
            <a:extLst>
              <a:ext uri="{FF2B5EF4-FFF2-40B4-BE49-F238E27FC236}">
                <a16:creationId xmlns:a16="http://schemas.microsoft.com/office/drawing/2014/main" id="{3D4F7DBA-7612-E841-45A1-413B9360A82B}"/>
              </a:ext>
            </a:extLst>
          </p:cNvPr>
          <p:cNvSpPr/>
          <p:nvPr/>
        </p:nvSpPr>
        <p:spPr>
          <a:xfrm>
            <a:off x="6736753" y="2871106"/>
            <a:ext cx="452466" cy="452432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Clean label: the most dangerous</a:t>
            </a:r>
            <a:endParaRPr lang="it-IT" dirty="0"/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545304" y="1174042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latin typeface="Fira Sans" panose="020B0503050000020004" pitchFamily="34" charset="0"/>
              </a:rPr>
              <a:t>A clean-label attack is a form of backdoor poisoning in which poisoned samples retain their correct label (e.g., “benign”). This is critical because:</a:t>
            </a:r>
            <a:br>
              <a:rPr lang="it-IT" sz="1800" dirty="0">
                <a:latin typeface="Fira Sans" panose="020B0503050000020004" pitchFamily="34" charset="0"/>
              </a:rPr>
            </a:br>
            <a:endParaRPr lang="it-IT" sz="1800" dirty="0"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No one can suspect manipulation from the labels.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Data collection pipelines have no reason to discard these samples.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Models learn malicious patterns disguised as legitimate data.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Google Shape;1442;p26">
            <a:extLst>
              <a:ext uri="{FF2B5EF4-FFF2-40B4-BE49-F238E27FC236}">
                <a16:creationId xmlns:a16="http://schemas.microsoft.com/office/drawing/2014/main" id="{9FE543DA-F824-BB47-8651-32F56C122A98}"/>
              </a:ext>
            </a:extLst>
          </p:cNvPr>
          <p:cNvSpPr/>
          <p:nvPr/>
        </p:nvSpPr>
        <p:spPr>
          <a:xfrm>
            <a:off x="7751108" y="2953416"/>
            <a:ext cx="752925" cy="823812"/>
          </a:xfrm>
          <a:custGeom>
            <a:avLst/>
            <a:gdLst/>
            <a:ahLst/>
            <a:cxnLst/>
            <a:rect l="l" t="t" r="r" b="b"/>
            <a:pathLst>
              <a:path w="1382" h="1512" extrusionOk="0">
                <a:moveTo>
                  <a:pt x="155" y="0"/>
                </a:moveTo>
                <a:cubicBezTo>
                  <a:pt x="120" y="24"/>
                  <a:pt x="96" y="60"/>
                  <a:pt x="72" y="95"/>
                </a:cubicBezTo>
                <a:lnTo>
                  <a:pt x="72" y="381"/>
                </a:lnTo>
                <a:cubicBezTo>
                  <a:pt x="72" y="464"/>
                  <a:pt x="48" y="560"/>
                  <a:pt x="0" y="631"/>
                </a:cubicBezTo>
                <a:lnTo>
                  <a:pt x="334" y="964"/>
                </a:lnTo>
                <a:cubicBezTo>
                  <a:pt x="167" y="1119"/>
                  <a:pt x="227" y="1393"/>
                  <a:pt x="429" y="1488"/>
                </a:cubicBezTo>
                <a:cubicBezTo>
                  <a:pt x="469" y="1504"/>
                  <a:pt x="510" y="1511"/>
                  <a:pt x="549" y="1511"/>
                </a:cubicBezTo>
                <a:cubicBezTo>
                  <a:pt x="720" y="1511"/>
                  <a:pt x="870" y="1375"/>
                  <a:pt x="870" y="1191"/>
                </a:cubicBezTo>
                <a:cubicBezTo>
                  <a:pt x="815" y="1172"/>
                  <a:pt x="872" y="1092"/>
                  <a:pt x="917" y="1092"/>
                </a:cubicBezTo>
                <a:cubicBezTo>
                  <a:pt x="931" y="1092"/>
                  <a:pt x="945" y="1100"/>
                  <a:pt x="953" y="1119"/>
                </a:cubicBezTo>
                <a:cubicBezTo>
                  <a:pt x="1382" y="1119"/>
                  <a:pt x="1382" y="476"/>
                  <a:pt x="953" y="476"/>
                </a:cubicBezTo>
                <a:cubicBezTo>
                  <a:pt x="870" y="476"/>
                  <a:pt x="786" y="512"/>
                  <a:pt x="727" y="572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43;p26">
            <a:extLst>
              <a:ext uri="{FF2B5EF4-FFF2-40B4-BE49-F238E27FC236}">
                <a16:creationId xmlns:a16="http://schemas.microsoft.com/office/drawing/2014/main" id="{E0BE51A9-88CB-41AD-983C-20D9F3789563}"/>
              </a:ext>
            </a:extLst>
          </p:cNvPr>
          <p:cNvSpPr/>
          <p:nvPr/>
        </p:nvSpPr>
        <p:spPr>
          <a:xfrm>
            <a:off x="6179284" y="1451685"/>
            <a:ext cx="759460" cy="752431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773" y="1"/>
                </a:moveTo>
                <a:cubicBezTo>
                  <a:pt x="602" y="1"/>
                  <a:pt x="453" y="137"/>
                  <a:pt x="453" y="321"/>
                </a:cubicBezTo>
                <a:cubicBezTo>
                  <a:pt x="508" y="340"/>
                  <a:pt x="449" y="415"/>
                  <a:pt x="403" y="415"/>
                </a:cubicBezTo>
                <a:cubicBezTo>
                  <a:pt x="390" y="415"/>
                  <a:pt x="378" y="409"/>
                  <a:pt x="370" y="393"/>
                </a:cubicBezTo>
                <a:cubicBezTo>
                  <a:pt x="143" y="393"/>
                  <a:pt x="0" y="631"/>
                  <a:pt x="84" y="833"/>
                </a:cubicBezTo>
                <a:cubicBezTo>
                  <a:pt x="134" y="963"/>
                  <a:pt x="254" y="1031"/>
                  <a:pt x="375" y="1031"/>
                </a:cubicBezTo>
                <a:cubicBezTo>
                  <a:pt x="454" y="1031"/>
                  <a:pt x="534" y="1002"/>
                  <a:pt x="596" y="940"/>
                </a:cubicBezTo>
                <a:lnTo>
                  <a:pt x="1036" y="1381"/>
                </a:lnTo>
                <a:cubicBezTo>
                  <a:pt x="1120" y="1214"/>
                  <a:pt x="1239" y="1059"/>
                  <a:pt x="1393" y="940"/>
                </a:cubicBezTo>
                <a:lnTo>
                  <a:pt x="989" y="547"/>
                </a:lnTo>
                <a:cubicBezTo>
                  <a:pt x="1155" y="381"/>
                  <a:pt x="1108" y="119"/>
                  <a:pt x="893" y="24"/>
                </a:cubicBezTo>
                <a:cubicBezTo>
                  <a:pt x="853" y="8"/>
                  <a:pt x="813" y="1"/>
                  <a:pt x="7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44;p26">
            <a:extLst>
              <a:ext uri="{FF2B5EF4-FFF2-40B4-BE49-F238E27FC236}">
                <a16:creationId xmlns:a16="http://schemas.microsoft.com/office/drawing/2014/main" id="{2CE24D3F-008A-C79D-8D8C-F6BB39361E43}"/>
              </a:ext>
            </a:extLst>
          </p:cNvPr>
          <p:cNvSpPr/>
          <p:nvPr/>
        </p:nvSpPr>
        <p:spPr>
          <a:xfrm>
            <a:off x="6217957" y="2922151"/>
            <a:ext cx="720787" cy="823812"/>
          </a:xfrm>
          <a:custGeom>
            <a:avLst/>
            <a:gdLst/>
            <a:ahLst/>
            <a:cxnLst/>
            <a:rect l="l" t="t" r="r" b="b"/>
            <a:pathLst>
              <a:path w="1323" h="1512" extrusionOk="0">
                <a:moveTo>
                  <a:pt x="1179" y="0"/>
                </a:moveTo>
                <a:lnTo>
                  <a:pt x="608" y="572"/>
                </a:lnTo>
                <a:cubicBezTo>
                  <a:pt x="546" y="510"/>
                  <a:pt x="466" y="481"/>
                  <a:pt x="386" y="481"/>
                </a:cubicBezTo>
                <a:cubicBezTo>
                  <a:pt x="264" y="481"/>
                  <a:pt x="141" y="549"/>
                  <a:pt x="84" y="679"/>
                </a:cubicBezTo>
                <a:cubicBezTo>
                  <a:pt x="0" y="881"/>
                  <a:pt x="155" y="1119"/>
                  <a:pt x="381" y="1119"/>
                </a:cubicBezTo>
                <a:cubicBezTo>
                  <a:pt x="387" y="1103"/>
                  <a:pt x="397" y="1097"/>
                  <a:pt x="409" y="1097"/>
                </a:cubicBezTo>
                <a:cubicBezTo>
                  <a:pt x="449" y="1097"/>
                  <a:pt x="508" y="1172"/>
                  <a:pt x="453" y="1191"/>
                </a:cubicBezTo>
                <a:cubicBezTo>
                  <a:pt x="453" y="1375"/>
                  <a:pt x="610" y="1511"/>
                  <a:pt x="778" y="1511"/>
                </a:cubicBezTo>
                <a:cubicBezTo>
                  <a:pt x="816" y="1511"/>
                  <a:pt x="856" y="1504"/>
                  <a:pt x="893" y="1488"/>
                </a:cubicBezTo>
                <a:cubicBezTo>
                  <a:pt x="1108" y="1405"/>
                  <a:pt x="1167" y="1131"/>
                  <a:pt x="1001" y="964"/>
                </a:cubicBezTo>
                <a:lnTo>
                  <a:pt x="1322" y="643"/>
                </a:lnTo>
                <a:cubicBezTo>
                  <a:pt x="1274" y="560"/>
                  <a:pt x="1251" y="476"/>
                  <a:pt x="1251" y="381"/>
                </a:cubicBezTo>
                <a:lnTo>
                  <a:pt x="1251" y="95"/>
                </a:lnTo>
                <a:cubicBezTo>
                  <a:pt x="1227" y="71"/>
                  <a:pt x="1203" y="36"/>
                  <a:pt x="11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5;p26">
            <a:extLst>
              <a:ext uri="{FF2B5EF4-FFF2-40B4-BE49-F238E27FC236}">
                <a16:creationId xmlns:a16="http://schemas.microsoft.com/office/drawing/2014/main" id="{187E3BBF-A949-6C8F-728D-4ECF7363E8E5}"/>
              </a:ext>
            </a:extLst>
          </p:cNvPr>
          <p:cNvSpPr/>
          <p:nvPr/>
        </p:nvSpPr>
        <p:spPr>
          <a:xfrm>
            <a:off x="7787193" y="1414661"/>
            <a:ext cx="765457" cy="752431"/>
          </a:xfrm>
          <a:custGeom>
            <a:avLst/>
            <a:gdLst/>
            <a:ahLst/>
            <a:cxnLst/>
            <a:rect l="l" t="t" r="r" b="b"/>
            <a:pathLst>
              <a:path w="1405" h="1381" extrusionOk="0">
                <a:moveTo>
                  <a:pt x="620" y="1"/>
                </a:moveTo>
                <a:cubicBezTo>
                  <a:pt x="581" y="1"/>
                  <a:pt x="540" y="8"/>
                  <a:pt x="500" y="24"/>
                </a:cubicBezTo>
                <a:cubicBezTo>
                  <a:pt x="298" y="119"/>
                  <a:pt x="238" y="381"/>
                  <a:pt x="405" y="547"/>
                </a:cubicBezTo>
                <a:lnTo>
                  <a:pt x="0" y="952"/>
                </a:lnTo>
                <a:cubicBezTo>
                  <a:pt x="155" y="1059"/>
                  <a:pt x="274" y="1214"/>
                  <a:pt x="357" y="1381"/>
                </a:cubicBezTo>
                <a:lnTo>
                  <a:pt x="810" y="940"/>
                </a:lnTo>
                <a:cubicBezTo>
                  <a:pt x="869" y="1000"/>
                  <a:pt x="947" y="1028"/>
                  <a:pt x="1024" y="1028"/>
                </a:cubicBezTo>
                <a:cubicBezTo>
                  <a:pt x="1147" y="1028"/>
                  <a:pt x="1270" y="957"/>
                  <a:pt x="1322" y="833"/>
                </a:cubicBezTo>
                <a:cubicBezTo>
                  <a:pt x="1405" y="619"/>
                  <a:pt x="1262" y="393"/>
                  <a:pt x="1024" y="393"/>
                </a:cubicBezTo>
                <a:cubicBezTo>
                  <a:pt x="1019" y="409"/>
                  <a:pt x="1008" y="415"/>
                  <a:pt x="995" y="415"/>
                </a:cubicBezTo>
                <a:cubicBezTo>
                  <a:pt x="952" y="415"/>
                  <a:pt x="888" y="340"/>
                  <a:pt x="953" y="321"/>
                </a:cubicBezTo>
                <a:cubicBezTo>
                  <a:pt x="943" y="137"/>
                  <a:pt x="792" y="1"/>
                  <a:pt x="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6;p26">
            <a:extLst>
              <a:ext uri="{FF2B5EF4-FFF2-40B4-BE49-F238E27FC236}">
                <a16:creationId xmlns:a16="http://schemas.microsoft.com/office/drawing/2014/main" id="{343051E2-55A2-861B-8C6D-4351A79D05C3}"/>
              </a:ext>
            </a:extLst>
          </p:cNvPr>
          <p:cNvSpPr/>
          <p:nvPr/>
        </p:nvSpPr>
        <p:spPr>
          <a:xfrm>
            <a:off x="6479368" y="1778177"/>
            <a:ext cx="1824571" cy="1587145"/>
          </a:xfrm>
          <a:custGeom>
            <a:avLst/>
            <a:gdLst/>
            <a:ahLst/>
            <a:cxnLst/>
            <a:rect l="l" t="t" r="r" b="b"/>
            <a:pathLst>
              <a:path w="3349" h="2913" extrusionOk="0">
                <a:moveTo>
                  <a:pt x="833" y="1317"/>
                </a:moveTo>
                <a:cubicBezTo>
                  <a:pt x="1084" y="1639"/>
                  <a:pt x="1274" y="1758"/>
                  <a:pt x="1405" y="1793"/>
                </a:cubicBezTo>
                <a:cubicBezTo>
                  <a:pt x="1405" y="1817"/>
                  <a:pt x="1393" y="1853"/>
                  <a:pt x="1381" y="1877"/>
                </a:cubicBezTo>
                <a:cubicBezTo>
                  <a:pt x="1326" y="1966"/>
                  <a:pt x="1224" y="2011"/>
                  <a:pt x="1106" y="2011"/>
                </a:cubicBezTo>
                <a:cubicBezTo>
                  <a:pt x="1020" y="2011"/>
                  <a:pt x="924" y="1987"/>
                  <a:pt x="833" y="1936"/>
                </a:cubicBezTo>
                <a:cubicBezTo>
                  <a:pt x="631" y="1817"/>
                  <a:pt x="524" y="1591"/>
                  <a:pt x="619" y="1436"/>
                </a:cubicBezTo>
                <a:cubicBezTo>
                  <a:pt x="667" y="1365"/>
                  <a:pt x="738" y="1317"/>
                  <a:pt x="833" y="1317"/>
                </a:cubicBezTo>
                <a:close/>
                <a:moveTo>
                  <a:pt x="2417" y="1305"/>
                </a:moveTo>
                <a:cubicBezTo>
                  <a:pt x="2512" y="1317"/>
                  <a:pt x="2596" y="1365"/>
                  <a:pt x="2643" y="1436"/>
                </a:cubicBezTo>
                <a:cubicBezTo>
                  <a:pt x="2727" y="1591"/>
                  <a:pt x="2619" y="1817"/>
                  <a:pt x="2417" y="1936"/>
                </a:cubicBezTo>
                <a:cubicBezTo>
                  <a:pt x="2326" y="1987"/>
                  <a:pt x="2231" y="2011"/>
                  <a:pt x="2145" y="2011"/>
                </a:cubicBezTo>
                <a:cubicBezTo>
                  <a:pt x="2029" y="2011"/>
                  <a:pt x="1929" y="1966"/>
                  <a:pt x="1881" y="1877"/>
                </a:cubicBezTo>
                <a:cubicBezTo>
                  <a:pt x="1869" y="1853"/>
                  <a:pt x="1857" y="1817"/>
                  <a:pt x="1857" y="1793"/>
                </a:cubicBezTo>
                <a:cubicBezTo>
                  <a:pt x="1976" y="1746"/>
                  <a:pt x="2179" y="1639"/>
                  <a:pt x="2417" y="1305"/>
                </a:cubicBezTo>
                <a:close/>
                <a:moveTo>
                  <a:pt x="1627" y="1969"/>
                </a:moveTo>
                <a:cubicBezTo>
                  <a:pt x="1646" y="1969"/>
                  <a:pt x="1667" y="1978"/>
                  <a:pt x="1679" y="1996"/>
                </a:cubicBezTo>
                <a:lnTo>
                  <a:pt x="1857" y="2317"/>
                </a:lnTo>
                <a:cubicBezTo>
                  <a:pt x="1869" y="2329"/>
                  <a:pt x="1869" y="2353"/>
                  <a:pt x="1857" y="2377"/>
                </a:cubicBezTo>
                <a:lnTo>
                  <a:pt x="1857" y="2365"/>
                </a:lnTo>
                <a:cubicBezTo>
                  <a:pt x="1846" y="2389"/>
                  <a:pt x="1834" y="2401"/>
                  <a:pt x="1810" y="2401"/>
                </a:cubicBezTo>
                <a:lnTo>
                  <a:pt x="1441" y="2401"/>
                </a:lnTo>
                <a:cubicBezTo>
                  <a:pt x="1405" y="2401"/>
                  <a:pt x="1381" y="2353"/>
                  <a:pt x="1393" y="2317"/>
                </a:cubicBezTo>
                <a:lnTo>
                  <a:pt x="1584" y="1996"/>
                </a:lnTo>
                <a:cubicBezTo>
                  <a:pt x="1590" y="1978"/>
                  <a:pt x="1607" y="1969"/>
                  <a:pt x="1627" y="1969"/>
                </a:cubicBezTo>
                <a:close/>
                <a:moveTo>
                  <a:pt x="1642" y="1"/>
                </a:moveTo>
                <a:cubicBezTo>
                  <a:pt x="1550" y="1"/>
                  <a:pt x="1455" y="11"/>
                  <a:pt x="1357" y="31"/>
                </a:cubicBezTo>
                <a:lnTo>
                  <a:pt x="1369" y="31"/>
                </a:lnTo>
                <a:cubicBezTo>
                  <a:pt x="381" y="234"/>
                  <a:pt x="0" y="1448"/>
                  <a:pt x="691" y="2174"/>
                </a:cubicBezTo>
                <a:lnTo>
                  <a:pt x="691" y="2460"/>
                </a:lnTo>
                <a:cubicBezTo>
                  <a:pt x="691" y="2710"/>
                  <a:pt x="893" y="2912"/>
                  <a:pt x="1143" y="2912"/>
                </a:cubicBezTo>
                <a:lnTo>
                  <a:pt x="2096" y="2912"/>
                </a:lnTo>
                <a:cubicBezTo>
                  <a:pt x="2346" y="2912"/>
                  <a:pt x="2548" y="2710"/>
                  <a:pt x="2548" y="2460"/>
                </a:cubicBezTo>
                <a:lnTo>
                  <a:pt x="2548" y="2174"/>
                </a:lnTo>
                <a:cubicBezTo>
                  <a:pt x="3348" y="1330"/>
                  <a:pt x="2715" y="1"/>
                  <a:pt x="16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4D05587-C971-AFAA-1CBF-D466999C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178041C-0E0D-CC98-AD94-FCE6F4E85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Feature-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it-IT" dirty="0"/>
          </a:p>
        </p:txBody>
      </p:sp>
      <p:sp>
        <p:nvSpPr>
          <p:cNvPr id="6" name="Google Shape;142;p16">
            <a:extLst>
              <a:ext uri="{FF2B5EF4-FFF2-40B4-BE49-F238E27FC236}">
                <a16:creationId xmlns:a16="http://schemas.microsoft.com/office/drawing/2014/main" id="{C1077D9E-7978-48EE-232D-754532BA4382}"/>
              </a:ext>
            </a:extLst>
          </p:cNvPr>
          <p:cNvSpPr txBox="1"/>
          <p:nvPr/>
        </p:nvSpPr>
        <p:spPr>
          <a:xfrm>
            <a:off x="4163115" y="1202710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300" dirty="0">
                <a:latin typeface="Fira Sans" panose="020B0503050000020004" pitchFamily="34" charset="0"/>
              </a:rPr>
              <a:t>Feature-based attacks do not manipulate the entire feature vector, but only act on the most influential features.</a:t>
            </a:r>
          </a:p>
          <a:p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Fira Sans" panose="020B0503050000020004" pitchFamily="34" charset="0"/>
              </a:rPr>
              <a:t>The changes specifically affect significant features, not random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Fira Sans" panose="020B0503050000020004" pitchFamily="34" charset="0"/>
              </a:rPr>
              <a:t>The trigger becomes extremely powerful in controlling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Fira Sans" panose="020B0503050000020004" pitchFamily="34" charset="0"/>
              </a:rPr>
              <a:t>The minimal alteration, visually and statistically indistinguishable from the actual data.</a:t>
            </a:r>
            <a:endParaRPr lang="it-IT" sz="1300" dirty="0">
              <a:latin typeface="Fira Sans" panose="020B0503050000020004" pitchFamily="34" charset="0"/>
            </a:endParaRPr>
          </a:p>
        </p:txBody>
      </p:sp>
      <p:sp>
        <p:nvSpPr>
          <p:cNvPr id="11" name="Google Shape;1248;p25">
            <a:extLst>
              <a:ext uri="{FF2B5EF4-FFF2-40B4-BE49-F238E27FC236}">
                <a16:creationId xmlns:a16="http://schemas.microsoft.com/office/drawing/2014/main" id="{D575C78B-035C-B541-BD51-DF6BE5D030B9}"/>
              </a:ext>
            </a:extLst>
          </p:cNvPr>
          <p:cNvSpPr/>
          <p:nvPr/>
        </p:nvSpPr>
        <p:spPr>
          <a:xfrm>
            <a:off x="479932" y="1022007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49;p25">
            <a:extLst>
              <a:ext uri="{FF2B5EF4-FFF2-40B4-BE49-F238E27FC236}">
                <a16:creationId xmlns:a16="http://schemas.microsoft.com/office/drawing/2014/main" id="{A3E00825-918A-E8E4-8092-C26A6B5CFFB6}"/>
              </a:ext>
            </a:extLst>
          </p:cNvPr>
          <p:cNvSpPr/>
          <p:nvPr/>
        </p:nvSpPr>
        <p:spPr>
          <a:xfrm>
            <a:off x="1417965" y="3769433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0;p25">
            <a:extLst>
              <a:ext uri="{FF2B5EF4-FFF2-40B4-BE49-F238E27FC236}">
                <a16:creationId xmlns:a16="http://schemas.microsoft.com/office/drawing/2014/main" id="{C1C91CB8-B0AF-5BA9-0497-4467458AC76E}"/>
              </a:ext>
            </a:extLst>
          </p:cNvPr>
          <p:cNvSpPr/>
          <p:nvPr/>
        </p:nvSpPr>
        <p:spPr>
          <a:xfrm>
            <a:off x="661097" y="2333850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1;p25">
            <a:extLst>
              <a:ext uri="{FF2B5EF4-FFF2-40B4-BE49-F238E27FC236}">
                <a16:creationId xmlns:a16="http://schemas.microsoft.com/office/drawing/2014/main" id="{D36AF5EF-D1C9-D356-E285-74ED3F71F721}"/>
              </a:ext>
            </a:extLst>
          </p:cNvPr>
          <p:cNvSpPr/>
          <p:nvPr/>
        </p:nvSpPr>
        <p:spPr>
          <a:xfrm>
            <a:off x="1539810" y="2402826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2;p25">
            <a:extLst>
              <a:ext uri="{FF2B5EF4-FFF2-40B4-BE49-F238E27FC236}">
                <a16:creationId xmlns:a16="http://schemas.microsoft.com/office/drawing/2014/main" id="{B7D5EEE0-8399-6380-9908-84F8A44ABCA9}"/>
              </a:ext>
            </a:extLst>
          </p:cNvPr>
          <p:cNvSpPr/>
          <p:nvPr/>
        </p:nvSpPr>
        <p:spPr>
          <a:xfrm>
            <a:off x="1394059" y="874401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25">
            <a:extLst>
              <a:ext uri="{FF2B5EF4-FFF2-40B4-BE49-F238E27FC236}">
                <a16:creationId xmlns:a16="http://schemas.microsoft.com/office/drawing/2014/main" id="{5C0827D6-4872-B428-74AE-9D94147C1011}"/>
              </a:ext>
            </a:extLst>
          </p:cNvPr>
          <p:cNvSpPr/>
          <p:nvPr/>
        </p:nvSpPr>
        <p:spPr>
          <a:xfrm>
            <a:off x="1565105" y="1354911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54;p25">
            <a:extLst>
              <a:ext uri="{FF2B5EF4-FFF2-40B4-BE49-F238E27FC236}">
                <a16:creationId xmlns:a16="http://schemas.microsoft.com/office/drawing/2014/main" id="{69B57890-B21E-7CB8-D58C-E63ED9563BE2}"/>
              </a:ext>
            </a:extLst>
          </p:cNvPr>
          <p:cNvSpPr/>
          <p:nvPr/>
        </p:nvSpPr>
        <p:spPr>
          <a:xfrm>
            <a:off x="1641418" y="1298849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55;p25">
            <a:extLst>
              <a:ext uri="{FF2B5EF4-FFF2-40B4-BE49-F238E27FC236}">
                <a16:creationId xmlns:a16="http://schemas.microsoft.com/office/drawing/2014/main" id="{015B74FD-83F9-EB71-FE8F-877DF98495F3}"/>
              </a:ext>
            </a:extLst>
          </p:cNvPr>
          <p:cNvSpPr/>
          <p:nvPr/>
        </p:nvSpPr>
        <p:spPr>
          <a:xfrm>
            <a:off x="1638212" y="1202710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25">
            <a:extLst>
              <a:ext uri="{FF2B5EF4-FFF2-40B4-BE49-F238E27FC236}">
                <a16:creationId xmlns:a16="http://schemas.microsoft.com/office/drawing/2014/main" id="{D69468BC-34A3-406E-0576-274BE840224A}"/>
              </a:ext>
            </a:extLst>
          </p:cNvPr>
          <p:cNvSpPr/>
          <p:nvPr/>
        </p:nvSpPr>
        <p:spPr>
          <a:xfrm>
            <a:off x="1654047" y="1539012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7;p25">
            <a:extLst>
              <a:ext uri="{FF2B5EF4-FFF2-40B4-BE49-F238E27FC236}">
                <a16:creationId xmlns:a16="http://schemas.microsoft.com/office/drawing/2014/main" id="{581C4327-0102-142D-E6EB-45A8A80BCFCB}"/>
              </a:ext>
            </a:extLst>
          </p:cNvPr>
          <p:cNvSpPr/>
          <p:nvPr/>
        </p:nvSpPr>
        <p:spPr>
          <a:xfrm>
            <a:off x="1741288" y="1598603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8;p25">
            <a:extLst>
              <a:ext uri="{FF2B5EF4-FFF2-40B4-BE49-F238E27FC236}">
                <a16:creationId xmlns:a16="http://schemas.microsoft.com/office/drawing/2014/main" id="{5B210A8D-5A72-38AD-6BD3-77FDED55EF26}"/>
              </a:ext>
            </a:extLst>
          </p:cNvPr>
          <p:cNvSpPr/>
          <p:nvPr/>
        </p:nvSpPr>
        <p:spPr>
          <a:xfrm>
            <a:off x="2166993" y="1598603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9;p25">
            <a:extLst>
              <a:ext uri="{FF2B5EF4-FFF2-40B4-BE49-F238E27FC236}">
                <a16:creationId xmlns:a16="http://schemas.microsoft.com/office/drawing/2014/main" id="{7C99EAE8-47D8-3FB1-E0F2-35214BEB99C4}"/>
              </a:ext>
            </a:extLst>
          </p:cNvPr>
          <p:cNvSpPr/>
          <p:nvPr/>
        </p:nvSpPr>
        <p:spPr>
          <a:xfrm>
            <a:off x="1896153" y="2107204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0;p25">
            <a:extLst>
              <a:ext uri="{FF2B5EF4-FFF2-40B4-BE49-F238E27FC236}">
                <a16:creationId xmlns:a16="http://schemas.microsoft.com/office/drawing/2014/main" id="{1126D328-6515-1E94-AD7B-35B1D6DD0F24}"/>
              </a:ext>
            </a:extLst>
          </p:cNvPr>
          <p:cNvSpPr/>
          <p:nvPr/>
        </p:nvSpPr>
        <p:spPr>
          <a:xfrm>
            <a:off x="1896153" y="2166008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1;p25">
            <a:extLst>
              <a:ext uri="{FF2B5EF4-FFF2-40B4-BE49-F238E27FC236}">
                <a16:creationId xmlns:a16="http://schemas.microsoft.com/office/drawing/2014/main" id="{783E0D3A-C051-A9AC-1246-C8E4174216B2}"/>
              </a:ext>
            </a:extLst>
          </p:cNvPr>
          <p:cNvSpPr/>
          <p:nvPr/>
        </p:nvSpPr>
        <p:spPr>
          <a:xfrm>
            <a:off x="1172884" y="2964761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2;p25">
            <a:extLst>
              <a:ext uri="{FF2B5EF4-FFF2-40B4-BE49-F238E27FC236}">
                <a16:creationId xmlns:a16="http://schemas.microsoft.com/office/drawing/2014/main" id="{A2C5A650-A59A-5D1E-7681-2B8E231D6E53}"/>
              </a:ext>
            </a:extLst>
          </p:cNvPr>
          <p:cNvSpPr/>
          <p:nvPr/>
        </p:nvSpPr>
        <p:spPr>
          <a:xfrm>
            <a:off x="1172884" y="3039206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3;p25">
            <a:extLst>
              <a:ext uri="{FF2B5EF4-FFF2-40B4-BE49-F238E27FC236}">
                <a16:creationId xmlns:a16="http://schemas.microsoft.com/office/drawing/2014/main" id="{A8D88AF6-C9E3-330E-4D99-B060DB90DD77}"/>
              </a:ext>
            </a:extLst>
          </p:cNvPr>
          <p:cNvSpPr/>
          <p:nvPr/>
        </p:nvSpPr>
        <p:spPr>
          <a:xfrm>
            <a:off x="1906735" y="3270501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64;p25">
            <a:extLst>
              <a:ext uri="{FF2B5EF4-FFF2-40B4-BE49-F238E27FC236}">
                <a16:creationId xmlns:a16="http://schemas.microsoft.com/office/drawing/2014/main" id="{6E66B5B6-9C38-D8DF-3A78-A5A3FCDB94F0}"/>
              </a:ext>
            </a:extLst>
          </p:cNvPr>
          <p:cNvSpPr/>
          <p:nvPr/>
        </p:nvSpPr>
        <p:spPr>
          <a:xfrm>
            <a:off x="1949950" y="1952671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65;p25">
            <a:extLst>
              <a:ext uri="{FF2B5EF4-FFF2-40B4-BE49-F238E27FC236}">
                <a16:creationId xmlns:a16="http://schemas.microsoft.com/office/drawing/2014/main" id="{7F3C0629-74FA-887C-6A46-BF70DE9E0DDE}"/>
              </a:ext>
            </a:extLst>
          </p:cNvPr>
          <p:cNvSpPr/>
          <p:nvPr/>
        </p:nvSpPr>
        <p:spPr>
          <a:xfrm>
            <a:off x="2021204" y="2006044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66;p25">
            <a:extLst>
              <a:ext uri="{FF2B5EF4-FFF2-40B4-BE49-F238E27FC236}">
                <a16:creationId xmlns:a16="http://schemas.microsoft.com/office/drawing/2014/main" id="{F9A83A69-F835-F73C-0531-FBC4D13368F8}"/>
              </a:ext>
            </a:extLst>
          </p:cNvPr>
          <p:cNvSpPr/>
          <p:nvPr/>
        </p:nvSpPr>
        <p:spPr>
          <a:xfrm>
            <a:off x="2005138" y="1816574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67;p25">
            <a:extLst>
              <a:ext uri="{FF2B5EF4-FFF2-40B4-BE49-F238E27FC236}">
                <a16:creationId xmlns:a16="http://schemas.microsoft.com/office/drawing/2014/main" id="{1464FBE3-1695-C6FC-9E13-CF79718408FE}"/>
              </a:ext>
            </a:extLst>
          </p:cNvPr>
          <p:cNvSpPr/>
          <p:nvPr/>
        </p:nvSpPr>
        <p:spPr>
          <a:xfrm>
            <a:off x="2504953" y="1731958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68;p25">
            <a:extLst>
              <a:ext uri="{FF2B5EF4-FFF2-40B4-BE49-F238E27FC236}">
                <a16:creationId xmlns:a16="http://schemas.microsoft.com/office/drawing/2014/main" id="{C58CEFB4-DB5D-7370-B8CA-729B102869D3}"/>
              </a:ext>
            </a:extLst>
          </p:cNvPr>
          <p:cNvSpPr/>
          <p:nvPr/>
        </p:nvSpPr>
        <p:spPr>
          <a:xfrm>
            <a:off x="2541758" y="1787300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69;p25">
            <a:extLst>
              <a:ext uri="{FF2B5EF4-FFF2-40B4-BE49-F238E27FC236}">
                <a16:creationId xmlns:a16="http://schemas.microsoft.com/office/drawing/2014/main" id="{28FBE6A8-A3B6-014E-BE28-EEBD7CD38145}"/>
              </a:ext>
            </a:extLst>
          </p:cNvPr>
          <p:cNvSpPr/>
          <p:nvPr/>
        </p:nvSpPr>
        <p:spPr>
          <a:xfrm>
            <a:off x="1565569" y="1730104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0;p25">
            <a:extLst>
              <a:ext uri="{FF2B5EF4-FFF2-40B4-BE49-F238E27FC236}">
                <a16:creationId xmlns:a16="http://schemas.microsoft.com/office/drawing/2014/main" id="{CAEAB2F6-78E3-42B0-FA0B-9657CD4887CA}"/>
              </a:ext>
            </a:extLst>
          </p:cNvPr>
          <p:cNvSpPr/>
          <p:nvPr/>
        </p:nvSpPr>
        <p:spPr>
          <a:xfrm>
            <a:off x="1565105" y="1787146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1;p25">
            <a:extLst>
              <a:ext uri="{FF2B5EF4-FFF2-40B4-BE49-F238E27FC236}">
                <a16:creationId xmlns:a16="http://schemas.microsoft.com/office/drawing/2014/main" id="{AC90A294-4980-1ADB-F461-A6DC6C5F44DC}"/>
              </a:ext>
            </a:extLst>
          </p:cNvPr>
          <p:cNvSpPr/>
          <p:nvPr/>
        </p:nvSpPr>
        <p:spPr>
          <a:xfrm>
            <a:off x="2314597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2;p25">
            <a:extLst>
              <a:ext uri="{FF2B5EF4-FFF2-40B4-BE49-F238E27FC236}">
                <a16:creationId xmlns:a16="http://schemas.microsoft.com/office/drawing/2014/main" id="{ECDB5511-6AFA-C7C8-1861-AB384D7B548D}"/>
              </a:ext>
            </a:extLst>
          </p:cNvPr>
          <p:cNvSpPr/>
          <p:nvPr/>
        </p:nvSpPr>
        <p:spPr>
          <a:xfrm>
            <a:off x="1850196" y="2402362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73;p25">
            <a:extLst>
              <a:ext uri="{FF2B5EF4-FFF2-40B4-BE49-F238E27FC236}">
                <a16:creationId xmlns:a16="http://schemas.microsoft.com/office/drawing/2014/main" id="{BD1CA44E-09FD-9AE9-12A5-13B7C978F896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74;p25">
            <a:extLst>
              <a:ext uri="{FF2B5EF4-FFF2-40B4-BE49-F238E27FC236}">
                <a16:creationId xmlns:a16="http://schemas.microsoft.com/office/drawing/2014/main" id="{98B3447F-7573-C6E1-FE02-4E7C56FBA54D}"/>
              </a:ext>
            </a:extLst>
          </p:cNvPr>
          <p:cNvSpPr/>
          <p:nvPr/>
        </p:nvSpPr>
        <p:spPr>
          <a:xfrm>
            <a:off x="2344025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75;p25">
            <a:extLst>
              <a:ext uri="{FF2B5EF4-FFF2-40B4-BE49-F238E27FC236}">
                <a16:creationId xmlns:a16="http://schemas.microsoft.com/office/drawing/2014/main" id="{E2F3CECE-860A-2303-C19A-B34AF81D2C90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276;p25">
            <a:extLst>
              <a:ext uri="{FF2B5EF4-FFF2-40B4-BE49-F238E27FC236}">
                <a16:creationId xmlns:a16="http://schemas.microsoft.com/office/drawing/2014/main" id="{E6A3EB91-21C3-62D8-7CD7-2F5B01C09326}"/>
              </a:ext>
            </a:extLst>
          </p:cNvPr>
          <p:cNvSpPr/>
          <p:nvPr/>
        </p:nvSpPr>
        <p:spPr>
          <a:xfrm>
            <a:off x="1880087" y="2432254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77;p25">
            <a:extLst>
              <a:ext uri="{FF2B5EF4-FFF2-40B4-BE49-F238E27FC236}">
                <a16:creationId xmlns:a16="http://schemas.microsoft.com/office/drawing/2014/main" id="{28038653-0DF3-5861-9F8B-743DBD9889E3}"/>
              </a:ext>
            </a:extLst>
          </p:cNvPr>
          <p:cNvSpPr/>
          <p:nvPr/>
        </p:nvSpPr>
        <p:spPr>
          <a:xfrm>
            <a:off x="2317802" y="2805169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78;p25">
            <a:extLst>
              <a:ext uri="{FF2B5EF4-FFF2-40B4-BE49-F238E27FC236}">
                <a16:creationId xmlns:a16="http://schemas.microsoft.com/office/drawing/2014/main" id="{A7A6A046-4043-BEA7-9523-65C55DC416F1}"/>
              </a:ext>
            </a:extLst>
          </p:cNvPr>
          <p:cNvSpPr/>
          <p:nvPr/>
        </p:nvSpPr>
        <p:spPr>
          <a:xfrm>
            <a:off x="1853401" y="2805169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279;p25">
            <a:extLst>
              <a:ext uri="{FF2B5EF4-FFF2-40B4-BE49-F238E27FC236}">
                <a16:creationId xmlns:a16="http://schemas.microsoft.com/office/drawing/2014/main" id="{FC4978A7-7CA3-7995-1C19-071492DE6587}"/>
              </a:ext>
            </a:extLst>
          </p:cNvPr>
          <p:cNvSpPr/>
          <p:nvPr/>
        </p:nvSpPr>
        <p:spPr>
          <a:xfrm>
            <a:off x="925023" y="1523217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It is an advanced strategy for placing triggers in the best features and at the best points in the data space.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algorithm searches for the densest regions of actual benign samples.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In those regions, he inserts the poisoned samples, with the features manipulated.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dirty="0">
                <a:solidFill>
                  <a:schemeClr val="dk1"/>
                </a:solidFill>
                <a:latin typeface="Fira Sans" panose="020B0503050000020004" pitchFamily="34" charset="0"/>
              </a:rPr>
              <a:t>The trigger is then “hidden” within compact groups of benign tumors.</a:t>
            </a:r>
            <a:endParaRPr lang="en-US" sz="17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767227"/>
            <a:chOff x="445951" y="1247625"/>
            <a:chExt cx="1363696" cy="759072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56449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en-US" sz="800" dirty="0">
                  <a:latin typeface="Fira Sans" panose="020B0503050000020004" pitchFamily="34" charset="0"/>
                </a:rPr>
                <a:t>Search for separable subpopulations in SVD. </a:t>
              </a:r>
              <a:br>
                <a:rPr lang="en-US" sz="800" dirty="0">
                  <a:latin typeface="Fira Sans" panose="020B0503050000020004" pitchFamily="34" charset="0"/>
                </a:rPr>
              </a:br>
              <a:r>
                <a:rPr lang="en-US" sz="800" dirty="0">
                  <a:latin typeface="Fira Sans" panose="020B0503050000020004" pitchFamily="34" charset="0"/>
                </a:rPr>
                <a:t>Only works if the trigger creates an isolated cluster. 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en-US" sz="800" dirty="0">
                  <a:latin typeface="Fira Sans" panose="020B0503050000020004" pitchFamily="34" charset="0"/>
                </a:rPr>
                <a:t>Density-based hierarchical clustering: forms dense clusters and marks sparse points as outliers.</a:t>
              </a:r>
              <a:endParaRPr lang="it-IT" sz="800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800" dirty="0">
                  <a:latin typeface="Fira Sans" panose="020B0503050000020004" pitchFamily="34" charset="0"/>
                </a:rPr>
                <a:t>Isolate anomalies by building random trees that quickly separate rare points from normal ones.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5820371" y="305945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047946" y="317898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do these defenses fail?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994920" y="1489464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4176120" y="1608996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353157" y="1708432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Clean-label directly attacks the structure of space.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247562" y="3364602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None of the defenses can create separation between clean and poisoned classes.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080;p35">
            <a:extLst>
              <a:ext uri="{FF2B5EF4-FFF2-40B4-BE49-F238E27FC236}">
                <a16:creationId xmlns:a16="http://schemas.microsoft.com/office/drawing/2014/main" id="{32BBD057-C783-2651-45B4-4A67ED242B66}"/>
              </a:ext>
            </a:extLst>
          </p:cNvPr>
          <p:cNvGrpSpPr/>
          <p:nvPr/>
        </p:nvGrpSpPr>
        <p:grpSpPr>
          <a:xfrm>
            <a:off x="696185" y="1215515"/>
            <a:ext cx="2571315" cy="3337373"/>
            <a:chOff x="457194" y="1463225"/>
            <a:chExt cx="2571315" cy="3337373"/>
          </a:xfrm>
        </p:grpSpPr>
        <p:sp>
          <p:nvSpPr>
            <p:cNvPr id="3" name="Google Shape;3081;p35">
              <a:extLst>
                <a:ext uri="{FF2B5EF4-FFF2-40B4-BE49-F238E27FC236}">
                  <a16:creationId xmlns:a16="http://schemas.microsoft.com/office/drawing/2014/main" id="{5F958B79-A3CB-E7CD-F459-26B2873CEE6B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2;p35">
              <a:extLst>
                <a:ext uri="{FF2B5EF4-FFF2-40B4-BE49-F238E27FC236}">
                  <a16:creationId xmlns:a16="http://schemas.microsoft.com/office/drawing/2014/main" id="{C40C56AB-060E-A2A5-364D-245B53ADFFB6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3;p35">
              <a:extLst>
                <a:ext uri="{FF2B5EF4-FFF2-40B4-BE49-F238E27FC236}">
                  <a16:creationId xmlns:a16="http://schemas.microsoft.com/office/drawing/2014/main" id="{F3C53154-121E-2109-AE4B-D272DBEEB483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4;p35">
              <a:extLst>
                <a:ext uri="{FF2B5EF4-FFF2-40B4-BE49-F238E27FC236}">
                  <a16:creationId xmlns:a16="http://schemas.microsoft.com/office/drawing/2014/main" id="{BAF6C6A4-67C5-36D3-D614-10FB3D0F1F44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5;p35">
              <a:extLst>
                <a:ext uri="{FF2B5EF4-FFF2-40B4-BE49-F238E27FC236}">
                  <a16:creationId xmlns:a16="http://schemas.microsoft.com/office/drawing/2014/main" id="{9376753A-D267-8079-4446-E129A0DD00CF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6;p35">
              <a:extLst>
                <a:ext uri="{FF2B5EF4-FFF2-40B4-BE49-F238E27FC236}">
                  <a16:creationId xmlns:a16="http://schemas.microsoft.com/office/drawing/2014/main" id="{98D91BAC-9A14-F21A-4FE9-9C7158091E23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7;p35">
              <a:extLst>
                <a:ext uri="{FF2B5EF4-FFF2-40B4-BE49-F238E27FC236}">
                  <a16:creationId xmlns:a16="http://schemas.microsoft.com/office/drawing/2014/main" id="{146D0515-F2D6-C6F3-19FD-638557BA6026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8;p35">
              <a:extLst>
                <a:ext uri="{FF2B5EF4-FFF2-40B4-BE49-F238E27FC236}">
                  <a16:creationId xmlns:a16="http://schemas.microsoft.com/office/drawing/2014/main" id="{34250CFA-5A2F-612A-86DD-1265ECB30E22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9;p35">
              <a:extLst>
                <a:ext uri="{FF2B5EF4-FFF2-40B4-BE49-F238E27FC236}">
                  <a16:creationId xmlns:a16="http://schemas.microsoft.com/office/drawing/2014/main" id="{A2556B68-4924-6AE8-4C55-37302667DF08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0;p35">
              <a:extLst>
                <a:ext uri="{FF2B5EF4-FFF2-40B4-BE49-F238E27FC236}">
                  <a16:creationId xmlns:a16="http://schemas.microsoft.com/office/drawing/2014/main" id="{4565303C-CEED-314A-0C61-BFCFE4853B28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1;p35">
              <a:extLst>
                <a:ext uri="{FF2B5EF4-FFF2-40B4-BE49-F238E27FC236}">
                  <a16:creationId xmlns:a16="http://schemas.microsoft.com/office/drawing/2014/main" id="{FC67E130-01CE-48F7-D497-38CC27119A3C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2;p35">
              <a:extLst>
                <a:ext uri="{FF2B5EF4-FFF2-40B4-BE49-F238E27FC236}">
                  <a16:creationId xmlns:a16="http://schemas.microsoft.com/office/drawing/2014/main" id="{F092C474-BB95-3F8B-96AB-FBE2AF116129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3;p35">
              <a:extLst>
                <a:ext uri="{FF2B5EF4-FFF2-40B4-BE49-F238E27FC236}">
                  <a16:creationId xmlns:a16="http://schemas.microsoft.com/office/drawing/2014/main" id="{0D2549CE-B798-95EA-DE31-C98C4F32E369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4;p35">
              <a:extLst>
                <a:ext uri="{FF2B5EF4-FFF2-40B4-BE49-F238E27FC236}">
                  <a16:creationId xmlns:a16="http://schemas.microsoft.com/office/drawing/2014/main" id="{B05A671A-2ABC-90D6-802A-C25457450AA7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5;p35">
              <a:extLst>
                <a:ext uri="{FF2B5EF4-FFF2-40B4-BE49-F238E27FC236}">
                  <a16:creationId xmlns:a16="http://schemas.microsoft.com/office/drawing/2014/main" id="{8C42D143-2B64-8A90-02E0-F930DD6EF5F7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6;p35">
              <a:extLst>
                <a:ext uri="{FF2B5EF4-FFF2-40B4-BE49-F238E27FC236}">
                  <a16:creationId xmlns:a16="http://schemas.microsoft.com/office/drawing/2014/main" id="{5D16C651-FBB2-7460-2AD7-CB00A0D34BF0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7;p35">
              <a:extLst>
                <a:ext uri="{FF2B5EF4-FFF2-40B4-BE49-F238E27FC236}">
                  <a16:creationId xmlns:a16="http://schemas.microsoft.com/office/drawing/2014/main" id="{1C386928-E4F7-19B8-5D40-84B6ADEAC510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8;p35">
              <a:extLst>
                <a:ext uri="{FF2B5EF4-FFF2-40B4-BE49-F238E27FC236}">
                  <a16:creationId xmlns:a16="http://schemas.microsoft.com/office/drawing/2014/main" id="{B6CC67A4-06CC-95DB-42DE-2AE622AA234F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9;p35">
              <a:extLst>
                <a:ext uri="{FF2B5EF4-FFF2-40B4-BE49-F238E27FC236}">
                  <a16:creationId xmlns:a16="http://schemas.microsoft.com/office/drawing/2014/main" id="{A949E3C9-B7DC-EE36-AF7A-01DD2E27F989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0;p35">
              <a:extLst>
                <a:ext uri="{FF2B5EF4-FFF2-40B4-BE49-F238E27FC236}">
                  <a16:creationId xmlns:a16="http://schemas.microsoft.com/office/drawing/2014/main" id="{2CCD7246-B98A-F986-E6B7-A18AD158807B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01;p35">
              <a:extLst>
                <a:ext uri="{FF2B5EF4-FFF2-40B4-BE49-F238E27FC236}">
                  <a16:creationId xmlns:a16="http://schemas.microsoft.com/office/drawing/2014/main" id="{08965A33-B3F5-390E-B051-183234C741BD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2;p35">
              <a:extLst>
                <a:ext uri="{FF2B5EF4-FFF2-40B4-BE49-F238E27FC236}">
                  <a16:creationId xmlns:a16="http://schemas.microsoft.com/office/drawing/2014/main" id="{DB20F30C-5129-F6EC-9DB8-1ABCB1F304FB}"/>
                </a:ext>
              </a:extLst>
            </p:cNvPr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3;p35">
              <a:extLst>
                <a:ext uri="{FF2B5EF4-FFF2-40B4-BE49-F238E27FC236}">
                  <a16:creationId xmlns:a16="http://schemas.microsoft.com/office/drawing/2014/main" id="{F093D8CB-0DBB-7261-C8CB-9DD84FF6283B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4;p35">
              <a:extLst>
                <a:ext uri="{FF2B5EF4-FFF2-40B4-BE49-F238E27FC236}">
                  <a16:creationId xmlns:a16="http://schemas.microsoft.com/office/drawing/2014/main" id="{6D02C6FC-1123-3632-AD50-5B108A621D71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5;p35">
              <a:extLst>
                <a:ext uri="{FF2B5EF4-FFF2-40B4-BE49-F238E27FC236}">
                  <a16:creationId xmlns:a16="http://schemas.microsoft.com/office/drawing/2014/main" id="{7A2BD817-356D-B111-7CA9-698606AD7833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6;p35">
              <a:extLst>
                <a:ext uri="{FF2B5EF4-FFF2-40B4-BE49-F238E27FC236}">
                  <a16:creationId xmlns:a16="http://schemas.microsoft.com/office/drawing/2014/main" id="{0879E2D4-9701-AA75-FDCF-5AEED06C6D15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07;p35">
              <a:extLst>
                <a:ext uri="{FF2B5EF4-FFF2-40B4-BE49-F238E27FC236}">
                  <a16:creationId xmlns:a16="http://schemas.microsoft.com/office/drawing/2014/main" id="{37AA5DDC-A79B-DF09-FE0D-FF0321FFCBA7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8;p35">
              <a:extLst>
                <a:ext uri="{FF2B5EF4-FFF2-40B4-BE49-F238E27FC236}">
                  <a16:creationId xmlns:a16="http://schemas.microsoft.com/office/drawing/2014/main" id="{1A86E1B5-42D5-8CF9-2DF7-1E515CC6406C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9;p35">
              <a:extLst>
                <a:ext uri="{FF2B5EF4-FFF2-40B4-BE49-F238E27FC236}">
                  <a16:creationId xmlns:a16="http://schemas.microsoft.com/office/drawing/2014/main" id="{4C06D14A-995F-BEC6-D818-FF57B7EC1D5A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0;p35">
              <a:extLst>
                <a:ext uri="{FF2B5EF4-FFF2-40B4-BE49-F238E27FC236}">
                  <a16:creationId xmlns:a16="http://schemas.microsoft.com/office/drawing/2014/main" id="{2B956C49-BEB8-7298-7C3D-758C5D3D11E8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1;p35">
              <a:extLst>
                <a:ext uri="{FF2B5EF4-FFF2-40B4-BE49-F238E27FC236}">
                  <a16:creationId xmlns:a16="http://schemas.microsoft.com/office/drawing/2014/main" id="{44D95D46-5861-0EAA-2458-4B5C11454152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2;p35">
              <a:extLst>
                <a:ext uri="{FF2B5EF4-FFF2-40B4-BE49-F238E27FC236}">
                  <a16:creationId xmlns:a16="http://schemas.microsoft.com/office/drawing/2014/main" id="{C416A82D-B601-9965-A2A0-090DD7597E0D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3;p35">
              <a:extLst>
                <a:ext uri="{FF2B5EF4-FFF2-40B4-BE49-F238E27FC236}">
                  <a16:creationId xmlns:a16="http://schemas.microsoft.com/office/drawing/2014/main" id="{2307A360-2397-B28F-AF49-F60ECE029B51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4;p35">
              <a:extLst>
                <a:ext uri="{FF2B5EF4-FFF2-40B4-BE49-F238E27FC236}">
                  <a16:creationId xmlns:a16="http://schemas.microsoft.com/office/drawing/2014/main" id="{1235C1C4-5FEB-63E3-CD23-60086DADB70A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5;p35">
              <a:extLst>
                <a:ext uri="{FF2B5EF4-FFF2-40B4-BE49-F238E27FC236}">
                  <a16:creationId xmlns:a16="http://schemas.microsoft.com/office/drawing/2014/main" id="{E9982B38-3432-EB2F-685B-265781EEAFB9}"/>
                </a:ext>
              </a:extLst>
            </p:cNvPr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6;p35">
              <a:extLst>
                <a:ext uri="{FF2B5EF4-FFF2-40B4-BE49-F238E27FC236}">
                  <a16:creationId xmlns:a16="http://schemas.microsoft.com/office/drawing/2014/main" id="{38A818F8-F31A-5362-31A2-7771D6D25470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7;p35">
              <a:extLst>
                <a:ext uri="{FF2B5EF4-FFF2-40B4-BE49-F238E27FC236}">
                  <a16:creationId xmlns:a16="http://schemas.microsoft.com/office/drawing/2014/main" id="{7B7B27BB-1540-E753-AD88-836455D1C963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8;p35">
              <a:extLst>
                <a:ext uri="{FF2B5EF4-FFF2-40B4-BE49-F238E27FC236}">
                  <a16:creationId xmlns:a16="http://schemas.microsoft.com/office/drawing/2014/main" id="{13A31F8E-81D2-9F56-9D4A-A9BA0058EDD2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9;p35">
              <a:extLst>
                <a:ext uri="{FF2B5EF4-FFF2-40B4-BE49-F238E27FC236}">
                  <a16:creationId xmlns:a16="http://schemas.microsoft.com/office/drawing/2014/main" id="{2F3DD90B-1C82-86D0-F22F-36A0FC1EF05C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0;p35">
              <a:extLst>
                <a:ext uri="{FF2B5EF4-FFF2-40B4-BE49-F238E27FC236}">
                  <a16:creationId xmlns:a16="http://schemas.microsoft.com/office/drawing/2014/main" id="{9DC04F78-051D-1B4A-EE18-9EF3A1677E96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21;p35">
              <a:extLst>
                <a:ext uri="{FF2B5EF4-FFF2-40B4-BE49-F238E27FC236}">
                  <a16:creationId xmlns:a16="http://schemas.microsoft.com/office/drawing/2014/main" id="{1283EA46-4E06-1E80-57DE-B71996164E9F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2;p35">
              <a:extLst>
                <a:ext uri="{FF2B5EF4-FFF2-40B4-BE49-F238E27FC236}">
                  <a16:creationId xmlns:a16="http://schemas.microsoft.com/office/drawing/2014/main" id="{ACC6FE3C-F21B-B81C-18B6-9F51B3921424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3;p35">
              <a:extLst>
                <a:ext uri="{FF2B5EF4-FFF2-40B4-BE49-F238E27FC236}">
                  <a16:creationId xmlns:a16="http://schemas.microsoft.com/office/drawing/2014/main" id="{EE3EF1F5-9EA0-37DF-F2C9-EDB55D9C0E19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4;p35">
              <a:extLst>
                <a:ext uri="{FF2B5EF4-FFF2-40B4-BE49-F238E27FC236}">
                  <a16:creationId xmlns:a16="http://schemas.microsoft.com/office/drawing/2014/main" id="{973946C9-9B7E-E847-A93F-85F108491368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5;p35">
              <a:extLst>
                <a:ext uri="{FF2B5EF4-FFF2-40B4-BE49-F238E27FC236}">
                  <a16:creationId xmlns:a16="http://schemas.microsoft.com/office/drawing/2014/main" id="{E1658707-5E06-FA46-CD8F-F36348E198F1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6;p35">
              <a:extLst>
                <a:ext uri="{FF2B5EF4-FFF2-40B4-BE49-F238E27FC236}">
                  <a16:creationId xmlns:a16="http://schemas.microsoft.com/office/drawing/2014/main" id="{74AEF211-9629-C462-0B1D-400561201EA2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7;p35">
              <a:extLst>
                <a:ext uri="{FF2B5EF4-FFF2-40B4-BE49-F238E27FC236}">
                  <a16:creationId xmlns:a16="http://schemas.microsoft.com/office/drawing/2014/main" id="{7FC3C00B-5AFB-02F4-0E6F-00BAE2D3FE95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8;p35">
              <a:extLst>
                <a:ext uri="{FF2B5EF4-FFF2-40B4-BE49-F238E27FC236}">
                  <a16:creationId xmlns:a16="http://schemas.microsoft.com/office/drawing/2014/main" id="{7535DF7A-18CC-BBDA-D4C9-9A11D822FAB2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9;p35">
              <a:extLst>
                <a:ext uri="{FF2B5EF4-FFF2-40B4-BE49-F238E27FC236}">
                  <a16:creationId xmlns:a16="http://schemas.microsoft.com/office/drawing/2014/main" id="{7EA9C47F-D8C3-C887-3458-6862DC5E3068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0;p35">
              <a:extLst>
                <a:ext uri="{FF2B5EF4-FFF2-40B4-BE49-F238E27FC236}">
                  <a16:creationId xmlns:a16="http://schemas.microsoft.com/office/drawing/2014/main" id="{B427BA1D-0DB3-C238-C30F-4FF29CFA5628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31;p35">
              <a:extLst>
                <a:ext uri="{FF2B5EF4-FFF2-40B4-BE49-F238E27FC236}">
                  <a16:creationId xmlns:a16="http://schemas.microsoft.com/office/drawing/2014/main" id="{8D75D995-5D7A-4598-6CE1-5F11437F5411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2;p35">
              <a:extLst>
                <a:ext uri="{FF2B5EF4-FFF2-40B4-BE49-F238E27FC236}">
                  <a16:creationId xmlns:a16="http://schemas.microsoft.com/office/drawing/2014/main" id="{E12CD44E-589F-DB75-267D-1D70E2C76D29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3;p35">
              <a:extLst>
                <a:ext uri="{FF2B5EF4-FFF2-40B4-BE49-F238E27FC236}">
                  <a16:creationId xmlns:a16="http://schemas.microsoft.com/office/drawing/2014/main" id="{F5EAC0AB-E257-38C0-8D2D-7F2D6CB4051E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34;p35">
              <a:extLst>
                <a:ext uri="{FF2B5EF4-FFF2-40B4-BE49-F238E27FC236}">
                  <a16:creationId xmlns:a16="http://schemas.microsoft.com/office/drawing/2014/main" id="{625699DE-478F-6BFB-4D56-C39027BBDF60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35;p35">
              <a:extLst>
                <a:ext uri="{FF2B5EF4-FFF2-40B4-BE49-F238E27FC236}">
                  <a16:creationId xmlns:a16="http://schemas.microsoft.com/office/drawing/2014/main" id="{6A059D28-16D1-9B86-D20E-9F3BBDD4FE0A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6;p35">
              <a:extLst>
                <a:ext uri="{FF2B5EF4-FFF2-40B4-BE49-F238E27FC236}">
                  <a16:creationId xmlns:a16="http://schemas.microsoft.com/office/drawing/2014/main" id="{BFFE9D63-228F-05AD-7CBF-5A71DAFA44D1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37;p35">
              <a:extLst>
                <a:ext uri="{FF2B5EF4-FFF2-40B4-BE49-F238E27FC236}">
                  <a16:creationId xmlns:a16="http://schemas.microsoft.com/office/drawing/2014/main" id="{B4B84F42-38E8-C992-5399-0E437F38076A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8;p35">
              <a:extLst>
                <a:ext uri="{FF2B5EF4-FFF2-40B4-BE49-F238E27FC236}">
                  <a16:creationId xmlns:a16="http://schemas.microsoft.com/office/drawing/2014/main" id="{4472EC5B-DCDD-7F4F-8354-2DABB5AA5A81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9;p35">
              <a:extLst>
                <a:ext uri="{FF2B5EF4-FFF2-40B4-BE49-F238E27FC236}">
                  <a16:creationId xmlns:a16="http://schemas.microsoft.com/office/drawing/2014/main" id="{F28F36C7-2028-D424-EFAC-DD324A37085F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0;p35">
              <a:extLst>
                <a:ext uri="{FF2B5EF4-FFF2-40B4-BE49-F238E27FC236}">
                  <a16:creationId xmlns:a16="http://schemas.microsoft.com/office/drawing/2014/main" id="{5E6CED12-D61D-E4AD-C85C-C402E974B4CB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1;p35">
              <a:extLst>
                <a:ext uri="{FF2B5EF4-FFF2-40B4-BE49-F238E27FC236}">
                  <a16:creationId xmlns:a16="http://schemas.microsoft.com/office/drawing/2014/main" id="{17BFE379-1D7C-F1D8-6960-E5C334CB2AAA}"/>
                </a:ext>
              </a:extLst>
            </p:cNvPr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142;p35">
              <a:extLst>
                <a:ext uri="{FF2B5EF4-FFF2-40B4-BE49-F238E27FC236}">
                  <a16:creationId xmlns:a16="http://schemas.microsoft.com/office/drawing/2014/main" id="{992873BD-661D-8905-7DD1-F2D5EFCA544A}"/>
                </a:ext>
              </a:extLst>
            </p:cNvPr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143;p35">
              <a:extLst>
                <a:ext uri="{FF2B5EF4-FFF2-40B4-BE49-F238E27FC236}">
                  <a16:creationId xmlns:a16="http://schemas.microsoft.com/office/drawing/2014/main" id="{5549E305-FDD4-77D7-1354-B29DBAED3977}"/>
                </a:ext>
              </a:extLst>
            </p:cNvPr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144;p35">
              <a:extLst>
                <a:ext uri="{FF2B5EF4-FFF2-40B4-BE49-F238E27FC236}">
                  <a16:creationId xmlns:a16="http://schemas.microsoft.com/office/drawing/2014/main" id="{50771558-96EC-64F1-AFA0-8A53ECAC3265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145;p35">
              <a:extLst>
                <a:ext uri="{FF2B5EF4-FFF2-40B4-BE49-F238E27FC236}">
                  <a16:creationId xmlns:a16="http://schemas.microsoft.com/office/drawing/2014/main" id="{DDE3CD9E-5476-C9AF-160D-B21893407FD2}"/>
                </a:ext>
              </a:extLst>
            </p:cNvPr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146;p35">
              <a:extLst>
                <a:ext uri="{FF2B5EF4-FFF2-40B4-BE49-F238E27FC236}">
                  <a16:creationId xmlns:a16="http://schemas.microsoft.com/office/drawing/2014/main" id="{9C9D5B74-B957-F05A-A968-3D8462021F46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147;p35">
              <a:extLst>
                <a:ext uri="{FF2B5EF4-FFF2-40B4-BE49-F238E27FC236}">
                  <a16:creationId xmlns:a16="http://schemas.microsoft.com/office/drawing/2014/main" id="{A545455F-D845-456C-7F61-8918F062C8A0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148;p35">
              <a:extLst>
                <a:ext uri="{FF2B5EF4-FFF2-40B4-BE49-F238E27FC236}">
                  <a16:creationId xmlns:a16="http://schemas.microsoft.com/office/drawing/2014/main" id="{7D9432F5-B7CF-CF44-ABED-A071260CAFD3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149;p35">
              <a:extLst>
                <a:ext uri="{FF2B5EF4-FFF2-40B4-BE49-F238E27FC236}">
                  <a16:creationId xmlns:a16="http://schemas.microsoft.com/office/drawing/2014/main" id="{4DF01284-D684-081B-B805-8B4651F7CFA2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150;p35">
              <a:extLst>
                <a:ext uri="{FF2B5EF4-FFF2-40B4-BE49-F238E27FC236}">
                  <a16:creationId xmlns:a16="http://schemas.microsoft.com/office/drawing/2014/main" id="{D6D1911E-D770-31A9-CD45-843CA9A496C8}"/>
                </a:ext>
              </a:extLst>
            </p:cNvPr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151;p35">
              <a:extLst>
                <a:ext uri="{FF2B5EF4-FFF2-40B4-BE49-F238E27FC236}">
                  <a16:creationId xmlns:a16="http://schemas.microsoft.com/office/drawing/2014/main" id="{E5D9C20E-F8AA-7832-DE47-AB479125D8AE}"/>
                </a:ext>
              </a:extLst>
            </p:cNvPr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152;p35">
              <a:extLst>
                <a:ext uri="{FF2B5EF4-FFF2-40B4-BE49-F238E27FC236}">
                  <a16:creationId xmlns:a16="http://schemas.microsoft.com/office/drawing/2014/main" id="{5DC20220-4CAE-B0B3-31B9-D2B39AD476B5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153;p35">
              <a:extLst>
                <a:ext uri="{FF2B5EF4-FFF2-40B4-BE49-F238E27FC236}">
                  <a16:creationId xmlns:a16="http://schemas.microsoft.com/office/drawing/2014/main" id="{BEE5BA5A-87EB-C7D9-39A7-E578AD08B16F}"/>
                </a:ext>
              </a:extLst>
            </p:cNvPr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Sparsity as a possible defense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 lnSpcReduction="1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Eliminate unnecessary weight. Triggers may be less effective.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However, as LTH suggests, the backdoor could be so well reinforced during training that it behaves like an optimal subnetwork, so it resists even if you remove weights.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>
          <a:extLst>
            <a:ext uri="{FF2B5EF4-FFF2-40B4-BE49-F238E27FC236}">
              <a16:creationId xmlns:a16="http://schemas.microsoft.com/office/drawing/2014/main" id="{97E392E4-6A7C-16BF-DBBC-14A40F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>
            <a:extLst>
              <a:ext uri="{FF2B5EF4-FFF2-40B4-BE49-F238E27FC236}">
                <a16:creationId xmlns:a16="http://schemas.microsoft.com/office/drawing/2014/main" id="{1D2DA13C-3438-E07C-2867-084B61D1B4FD}"/>
              </a:ext>
            </a:extLst>
          </p:cNvPr>
          <p:cNvGrpSpPr/>
          <p:nvPr/>
        </p:nvGrpSpPr>
        <p:grpSpPr>
          <a:xfrm>
            <a:off x="1532798" y="2750740"/>
            <a:ext cx="1483226" cy="1907455"/>
            <a:chOff x="481238" y="2773600"/>
            <a:chExt cx="1483226" cy="1907455"/>
          </a:xfrm>
        </p:grpSpPr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1AE73352-62E9-3C55-6102-26A015C4C5B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49FD62A1-D628-90F7-4CD3-416171F22BF8}"/>
                </a:ext>
              </a:extLst>
            </p:cNvPr>
            <p:cNvSpPr/>
            <p:nvPr/>
          </p:nvSpPr>
          <p:spPr>
            <a:xfrm>
              <a:off x="481250" y="2773600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29">
            <a:extLst>
              <a:ext uri="{FF2B5EF4-FFF2-40B4-BE49-F238E27FC236}">
                <a16:creationId xmlns:a16="http://schemas.microsoft.com/office/drawing/2014/main" id="{46889C68-3E92-D1E8-46CA-0678DAED4A64}"/>
              </a:ext>
            </a:extLst>
          </p:cNvPr>
          <p:cNvGrpSpPr/>
          <p:nvPr/>
        </p:nvGrpSpPr>
        <p:grpSpPr>
          <a:xfrm>
            <a:off x="3766773" y="1421518"/>
            <a:ext cx="1492084" cy="3236676"/>
            <a:chOff x="2705101" y="1444378"/>
            <a:chExt cx="1492084" cy="3236676"/>
          </a:xfrm>
        </p:grpSpPr>
        <p:grpSp>
          <p:nvGrpSpPr>
            <p:cNvPr id="1801" name="Google Shape;1801;p29">
              <a:extLst>
                <a:ext uri="{FF2B5EF4-FFF2-40B4-BE49-F238E27FC236}">
                  <a16:creationId xmlns:a16="http://schemas.microsoft.com/office/drawing/2014/main" id="{9454C62B-625E-4BFA-A2DC-349613930229}"/>
                </a:ext>
              </a:extLst>
            </p:cNvPr>
            <p:cNvGrpSpPr/>
            <p:nvPr/>
          </p:nvGrpSpPr>
          <p:grpSpPr>
            <a:xfrm>
              <a:off x="2705101" y="1444378"/>
              <a:ext cx="1492084" cy="3236676"/>
              <a:chOff x="2705101" y="1444378"/>
              <a:chExt cx="1492084" cy="3236676"/>
            </a:xfrm>
          </p:grpSpPr>
          <p:grpSp>
            <p:nvGrpSpPr>
              <p:cNvPr id="1802" name="Google Shape;1802;p29">
                <a:extLst>
                  <a:ext uri="{FF2B5EF4-FFF2-40B4-BE49-F238E27FC236}">
                    <a16:creationId xmlns:a16="http://schemas.microsoft.com/office/drawing/2014/main" id="{60BE3D64-EE59-42E3-6FA6-CFE1A55E8FBF}"/>
                  </a:ext>
                </a:extLst>
              </p:cNvPr>
              <p:cNvGrpSpPr/>
              <p:nvPr/>
            </p:nvGrpSpPr>
            <p:grpSpPr>
              <a:xfrm>
                <a:off x="2705101" y="2786522"/>
                <a:ext cx="1485953" cy="1894532"/>
                <a:chOff x="2705101" y="2786522"/>
                <a:chExt cx="1485953" cy="1894532"/>
              </a:xfrm>
            </p:grpSpPr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28D3BF51-0B62-5AAE-FB85-7728E072748E}"/>
                    </a:ext>
                  </a:extLst>
                </p:cNvPr>
                <p:cNvSpPr/>
                <p:nvPr/>
              </p:nvSpPr>
              <p:spPr>
                <a:xfrm>
                  <a:off x="2705101" y="3072383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BEC4F39E-3D9B-2B69-095E-1702B82DFD62}"/>
                    </a:ext>
                  </a:extLst>
                </p:cNvPr>
                <p:cNvSpPr/>
                <p:nvPr/>
              </p:nvSpPr>
              <p:spPr>
                <a:xfrm>
                  <a:off x="2707804" y="2786522"/>
                  <a:ext cx="1483250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019" extrusionOk="0">
                      <a:moveTo>
                        <a:pt x="1263" y="0"/>
                      </a:moveTo>
                      <a:cubicBezTo>
                        <a:pt x="560" y="0"/>
                        <a:pt x="1" y="560"/>
                        <a:pt x="1" y="1262"/>
                      </a:cubicBezTo>
                      <a:lnTo>
                        <a:pt x="1" y="46756"/>
                      </a:lnTo>
                      <a:cubicBezTo>
                        <a:pt x="1" y="47459"/>
                        <a:pt x="560" y="48018"/>
                        <a:pt x="1263" y="48018"/>
                      </a:cubicBezTo>
                      <a:lnTo>
                        <a:pt x="40803" y="48018"/>
                      </a:lnTo>
                      <a:cubicBezTo>
                        <a:pt x="41506" y="48018"/>
                        <a:pt x="42077" y="47459"/>
                        <a:pt x="42077" y="46756"/>
                      </a:cubicBezTo>
                      <a:lnTo>
                        <a:pt x="42077" y="1262"/>
                      </a:lnTo>
                      <a:cubicBezTo>
                        <a:pt x="42077" y="560"/>
                        <a:pt x="41506" y="0"/>
                        <a:pt x="408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9">
                <a:extLst>
                  <a:ext uri="{FF2B5EF4-FFF2-40B4-BE49-F238E27FC236}">
                    <a16:creationId xmlns:a16="http://schemas.microsoft.com/office/drawing/2014/main" id="{C3EC8573-0D86-4FF2-79EA-829CD1F2B3EC}"/>
                  </a:ext>
                </a:extLst>
              </p:cNvPr>
              <p:cNvGrpSpPr/>
              <p:nvPr/>
            </p:nvGrpSpPr>
            <p:grpSpPr>
              <a:xfrm>
                <a:off x="2713937" y="1444378"/>
                <a:ext cx="1483248" cy="1115904"/>
                <a:chOff x="2636961" y="3290876"/>
                <a:chExt cx="940789" cy="707702"/>
              </a:xfrm>
            </p:grpSpPr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E3BBC24B-ED83-DD63-D02A-78CD4B9E3B51}"/>
                    </a:ext>
                  </a:extLst>
                </p:cNvPr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8CB916AE-B625-DF87-1C10-4E776FD71B1F}"/>
                    </a:ext>
                  </a:extLst>
                </p:cNvPr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A9975851-5DD4-1411-FDCF-E78194F34A01}"/>
                    </a:ext>
                  </a:extLst>
                </p:cNvPr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C7959FF3-66BC-3A53-942E-0D3A8845F763}"/>
                    </a:ext>
                  </a:extLst>
                </p:cNvPr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BD838DE6-E223-F0E9-DBB9-EC01CF7ED991}"/>
                    </a:ext>
                  </a:extLst>
                </p:cNvPr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3227C121-AA46-8A63-7383-4ED096987173}"/>
                    </a:ext>
                  </a:extLst>
                </p:cNvPr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CCD4E01B-F88F-EBB3-5486-E3A8C2549F6B}"/>
                    </a:ext>
                  </a:extLst>
                </p:cNvPr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DCEA64B-E114-B8C0-931E-C950B3E80447}"/>
                    </a:ext>
                  </a:extLst>
                </p:cNvPr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128764F0-5AAB-0B33-BC35-985262E1FCAB}"/>
                    </a:ext>
                  </a:extLst>
                </p:cNvPr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>
              <a:extLst>
                <a:ext uri="{FF2B5EF4-FFF2-40B4-BE49-F238E27FC236}">
                  <a16:creationId xmlns:a16="http://schemas.microsoft.com/office/drawing/2014/main" id="{ABE63492-BAD9-D8E6-300B-1B53B8BE33D5}"/>
                </a:ext>
              </a:extLst>
            </p:cNvPr>
            <p:cNvGrpSpPr/>
            <p:nvPr/>
          </p:nvGrpSpPr>
          <p:grpSpPr>
            <a:xfrm>
              <a:off x="2734069" y="2534200"/>
              <a:ext cx="1441500" cy="1512003"/>
              <a:chOff x="2734069" y="2534200"/>
              <a:chExt cx="1441500" cy="1512003"/>
            </a:xfrm>
          </p:grpSpPr>
          <p:sp>
            <p:nvSpPr>
              <p:cNvPr id="1827" name="Google Shape;1827;p29">
                <a:extLst>
                  <a:ext uri="{FF2B5EF4-FFF2-40B4-BE49-F238E27FC236}">
                    <a16:creationId xmlns:a16="http://schemas.microsoft.com/office/drawing/2014/main" id="{15A4C8A4-A3D7-2C54-C4B8-4FC7A12193FC}"/>
                  </a:ext>
                </a:extLst>
              </p:cNvPr>
              <p:cNvSpPr txBox="1"/>
              <p:nvPr/>
            </p:nvSpPr>
            <p:spPr>
              <a:xfrm>
                <a:off x="2734069" y="3533759"/>
                <a:ext cx="1441500" cy="512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Find whether triggers create “rigid” paths so that they may not change predictions.</a:t>
                </a:r>
                <a:endParaRPr sz="10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828" name="Google Shape;1828;p29">
                <a:extLst>
                  <a:ext uri="{FF2B5EF4-FFF2-40B4-BE49-F238E27FC236}">
                    <a16:creationId xmlns:a16="http://schemas.microsoft.com/office/drawing/2014/main" id="{667DB7B8-D709-3847-3D65-0D0F92441CA3}"/>
                  </a:ext>
                </a:extLst>
              </p:cNvPr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>
            <a:extLst>
              <a:ext uri="{FF2B5EF4-FFF2-40B4-BE49-F238E27FC236}">
                <a16:creationId xmlns:a16="http://schemas.microsoft.com/office/drawing/2014/main" id="{480067DB-E91C-9287-1648-E2DE6353A583}"/>
              </a:ext>
            </a:extLst>
          </p:cNvPr>
          <p:cNvGrpSpPr/>
          <p:nvPr/>
        </p:nvGrpSpPr>
        <p:grpSpPr>
          <a:xfrm>
            <a:off x="5237241" y="1968740"/>
            <a:ext cx="752600" cy="0"/>
            <a:chOff x="2010725" y="2618750"/>
            <a:chExt cx="752600" cy="0"/>
          </a:xfrm>
        </p:grpSpPr>
        <p:cxnSp>
          <p:nvCxnSpPr>
            <p:cNvPr id="1830" name="Google Shape;1830;p29">
              <a:extLst>
                <a:ext uri="{FF2B5EF4-FFF2-40B4-BE49-F238E27FC236}">
                  <a16:creationId xmlns:a16="http://schemas.microsoft.com/office/drawing/2014/main" id="{A1C3ABC2-32F9-55AC-ED3F-01664F608176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>
              <a:extLst>
                <a:ext uri="{FF2B5EF4-FFF2-40B4-BE49-F238E27FC236}">
                  <a16:creationId xmlns:a16="http://schemas.microsoft.com/office/drawing/2014/main" id="{B3A78DAD-FAA7-5CA6-E687-620B47D6AD93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>
            <a:extLst>
              <a:ext uri="{FF2B5EF4-FFF2-40B4-BE49-F238E27FC236}">
                <a16:creationId xmlns:a16="http://schemas.microsoft.com/office/drawing/2014/main" id="{B0A30947-D997-CD22-4B7F-EF80855563A3}"/>
              </a:ext>
            </a:extLst>
          </p:cNvPr>
          <p:cNvGrpSpPr/>
          <p:nvPr/>
        </p:nvGrpSpPr>
        <p:grpSpPr>
          <a:xfrm>
            <a:off x="3014173" y="1968740"/>
            <a:ext cx="752600" cy="0"/>
            <a:chOff x="2010725" y="2618750"/>
            <a:chExt cx="752600" cy="0"/>
          </a:xfrm>
        </p:grpSpPr>
        <p:cxnSp>
          <p:nvCxnSpPr>
            <p:cNvPr id="1836" name="Google Shape;1836;p29">
              <a:extLst>
                <a:ext uri="{FF2B5EF4-FFF2-40B4-BE49-F238E27FC236}">
                  <a16:creationId xmlns:a16="http://schemas.microsoft.com/office/drawing/2014/main" id="{94B22588-EC11-6871-FBAC-041A6336F92F}"/>
                </a:ext>
              </a:extLst>
            </p:cNvPr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>
              <a:extLst>
                <a:ext uri="{FF2B5EF4-FFF2-40B4-BE49-F238E27FC236}">
                  <a16:creationId xmlns:a16="http://schemas.microsoft.com/office/drawing/2014/main" id="{D3AC2D06-BDB2-97BB-AA3C-6B989D79E408}"/>
                </a:ext>
              </a:extLst>
            </p:cNvPr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>
            <a:extLst>
              <a:ext uri="{FF2B5EF4-FFF2-40B4-BE49-F238E27FC236}">
                <a16:creationId xmlns:a16="http://schemas.microsoft.com/office/drawing/2014/main" id="{5F976845-61AC-6C29-7664-27A614B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Noise as a possible defense</a:t>
            </a:r>
            <a:endParaRPr dirty="0"/>
          </a:p>
        </p:txBody>
      </p:sp>
      <p:grpSp>
        <p:nvGrpSpPr>
          <p:cNvPr id="1839" name="Google Shape;1839;p29">
            <a:extLst>
              <a:ext uri="{FF2B5EF4-FFF2-40B4-BE49-F238E27FC236}">
                <a16:creationId xmlns:a16="http://schemas.microsoft.com/office/drawing/2014/main" id="{2EC31175-1657-925A-6051-9078D2657B3B}"/>
              </a:ext>
            </a:extLst>
          </p:cNvPr>
          <p:cNvGrpSpPr/>
          <p:nvPr/>
        </p:nvGrpSpPr>
        <p:grpSpPr>
          <a:xfrm>
            <a:off x="1522290" y="1421301"/>
            <a:ext cx="1493759" cy="2549669"/>
            <a:chOff x="470730" y="1444161"/>
            <a:chExt cx="1493759" cy="2549669"/>
          </a:xfrm>
        </p:grpSpPr>
        <p:grpSp>
          <p:nvGrpSpPr>
            <p:cNvPr id="1840" name="Google Shape;1840;p29">
              <a:extLst>
                <a:ext uri="{FF2B5EF4-FFF2-40B4-BE49-F238E27FC236}">
                  <a16:creationId xmlns:a16="http://schemas.microsoft.com/office/drawing/2014/main" id="{86D6E112-C0F4-42FB-42DB-6218A6CB3384}"/>
                </a:ext>
              </a:extLst>
            </p:cNvPr>
            <p:cNvGrpSpPr/>
            <p:nvPr/>
          </p:nvGrpSpPr>
          <p:grpSpPr>
            <a:xfrm>
              <a:off x="470730" y="2534200"/>
              <a:ext cx="1441500" cy="1459630"/>
              <a:chOff x="470730" y="2534200"/>
              <a:chExt cx="1441500" cy="1459630"/>
            </a:xfrm>
          </p:grpSpPr>
          <p:sp>
            <p:nvSpPr>
              <p:cNvPr id="1843" name="Google Shape;1843;p29">
                <a:extLst>
                  <a:ext uri="{FF2B5EF4-FFF2-40B4-BE49-F238E27FC236}">
                    <a16:creationId xmlns:a16="http://schemas.microsoft.com/office/drawing/2014/main" id="{FA970C29-005C-74C3-5C52-E3BB5E97508B}"/>
                  </a:ext>
                </a:extLst>
              </p:cNvPr>
              <p:cNvSpPr txBox="1"/>
              <p:nvPr/>
            </p:nvSpPr>
            <p:spPr>
              <a:xfrm>
                <a:off x="470730" y="3450230"/>
                <a:ext cx="1441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114300" algn="ctr">
                  <a:lnSpc>
                    <a:spcPct val="115000"/>
                  </a:lnSpc>
                  <a:spcAft>
                    <a:spcPts val="600"/>
                  </a:spcAft>
                  <a:buClr>
                    <a:schemeClr val="dk1"/>
                  </a:buClr>
                  <a:buSzPts val="18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Inject controlled noise into weights</a:t>
                </a:r>
              </a:p>
            </p:txBody>
          </p:sp>
          <p:cxnSp>
            <p:nvCxnSpPr>
              <p:cNvPr id="1844" name="Google Shape;1844;p29">
                <a:extLst>
                  <a:ext uri="{FF2B5EF4-FFF2-40B4-BE49-F238E27FC236}">
                    <a16:creationId xmlns:a16="http://schemas.microsoft.com/office/drawing/2014/main" id="{DCF9BBD5-B0B4-A095-67FD-D7DC5195CD54}"/>
                  </a:ext>
                </a:extLst>
              </p:cNvPr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>
              <a:extLst>
                <a:ext uri="{FF2B5EF4-FFF2-40B4-BE49-F238E27FC236}">
                  <a16:creationId xmlns:a16="http://schemas.microsoft.com/office/drawing/2014/main" id="{300CC370-8E38-B4E8-C49A-534E37B1C6AC}"/>
                </a:ext>
              </a:extLst>
            </p:cNvPr>
            <p:cNvGrpSpPr/>
            <p:nvPr/>
          </p:nvGrpSpPr>
          <p:grpSpPr>
            <a:xfrm>
              <a:off x="481241" y="1444161"/>
              <a:ext cx="1483248" cy="1115904"/>
              <a:chOff x="784101" y="3290876"/>
              <a:chExt cx="940789" cy="707702"/>
            </a:xfrm>
          </p:grpSpPr>
          <p:sp>
            <p:nvSpPr>
              <p:cNvPr id="1846" name="Google Shape;1846;p29">
                <a:extLst>
                  <a:ext uri="{FF2B5EF4-FFF2-40B4-BE49-F238E27FC236}">
                    <a16:creationId xmlns:a16="http://schemas.microsoft.com/office/drawing/2014/main" id="{186B41D4-0902-2E07-7877-99E9BD3B7CD4}"/>
                  </a:ext>
                </a:extLst>
              </p:cNvPr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>
                <a:extLst>
                  <a:ext uri="{FF2B5EF4-FFF2-40B4-BE49-F238E27FC236}">
                    <a16:creationId xmlns:a16="http://schemas.microsoft.com/office/drawing/2014/main" id="{40200860-3F6B-919E-712F-645F60D22868}"/>
                  </a:ext>
                </a:extLst>
              </p:cNvPr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>
                <a:extLst>
                  <a:ext uri="{FF2B5EF4-FFF2-40B4-BE49-F238E27FC236}">
                    <a16:creationId xmlns:a16="http://schemas.microsoft.com/office/drawing/2014/main" id="{C3CB5DD1-CBF1-C67A-AE48-4323A4F7661A}"/>
                  </a:ext>
                </a:extLst>
              </p:cNvPr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>
                <a:extLst>
                  <a:ext uri="{FF2B5EF4-FFF2-40B4-BE49-F238E27FC236}">
                    <a16:creationId xmlns:a16="http://schemas.microsoft.com/office/drawing/2014/main" id="{62B66A10-D51A-6786-D860-72C8844FA1B4}"/>
                  </a:ext>
                </a:extLst>
              </p:cNvPr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>
                <a:extLst>
                  <a:ext uri="{FF2B5EF4-FFF2-40B4-BE49-F238E27FC236}">
                    <a16:creationId xmlns:a16="http://schemas.microsoft.com/office/drawing/2014/main" id="{B939E9A7-4091-2648-BB74-DCA082583618}"/>
                  </a:ext>
                </a:extLst>
              </p:cNvPr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>
                <a:extLst>
                  <a:ext uri="{FF2B5EF4-FFF2-40B4-BE49-F238E27FC236}">
                    <a16:creationId xmlns:a16="http://schemas.microsoft.com/office/drawing/2014/main" id="{9A424CA8-ED3E-6058-67D7-A3E437C3A1BD}"/>
                  </a:ext>
                </a:extLst>
              </p:cNvPr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>
                <a:extLst>
                  <a:ext uri="{FF2B5EF4-FFF2-40B4-BE49-F238E27FC236}">
                    <a16:creationId xmlns:a16="http://schemas.microsoft.com/office/drawing/2014/main" id="{3CFB7F11-9B6B-D489-82F4-57517E5A4C0F}"/>
                  </a:ext>
                </a:extLst>
              </p:cNvPr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>
                <a:extLst>
                  <a:ext uri="{FF2B5EF4-FFF2-40B4-BE49-F238E27FC236}">
                    <a16:creationId xmlns:a16="http://schemas.microsoft.com/office/drawing/2014/main" id="{10A19F8E-21B9-9887-FB9E-8C9EB98B9A32}"/>
                  </a:ext>
                </a:extLst>
              </p:cNvPr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>
                <a:extLst>
                  <a:ext uri="{FF2B5EF4-FFF2-40B4-BE49-F238E27FC236}">
                    <a16:creationId xmlns:a16="http://schemas.microsoft.com/office/drawing/2014/main" id="{1521BFEB-7277-97A4-4D2A-7748CED6A7CF}"/>
                  </a:ext>
                </a:extLst>
              </p:cNvPr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>
                <a:extLst>
                  <a:ext uri="{FF2B5EF4-FFF2-40B4-BE49-F238E27FC236}">
                    <a16:creationId xmlns:a16="http://schemas.microsoft.com/office/drawing/2014/main" id="{D31B56A0-0ACD-6502-4617-6AA99FD71164}"/>
                  </a:ext>
                </a:extLst>
              </p:cNvPr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>
                <a:extLst>
                  <a:ext uri="{FF2B5EF4-FFF2-40B4-BE49-F238E27FC236}">
                    <a16:creationId xmlns:a16="http://schemas.microsoft.com/office/drawing/2014/main" id="{1C0550D6-0342-B63D-D6B0-DF31BDB68623}"/>
                  </a:ext>
                </a:extLst>
              </p:cNvPr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>
                <a:extLst>
                  <a:ext uri="{FF2B5EF4-FFF2-40B4-BE49-F238E27FC236}">
                    <a16:creationId xmlns:a16="http://schemas.microsoft.com/office/drawing/2014/main" id="{40280521-FCE2-225B-2F7F-B89C77AB0C1F}"/>
                  </a:ext>
                </a:extLst>
              </p:cNvPr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>
                <a:extLst>
                  <a:ext uri="{FF2B5EF4-FFF2-40B4-BE49-F238E27FC236}">
                    <a16:creationId xmlns:a16="http://schemas.microsoft.com/office/drawing/2014/main" id="{61F8F304-DFC5-8C23-6F27-407A83ED7D05}"/>
                  </a:ext>
                </a:extLst>
              </p:cNvPr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>
            <a:extLst>
              <a:ext uri="{FF2B5EF4-FFF2-40B4-BE49-F238E27FC236}">
                <a16:creationId xmlns:a16="http://schemas.microsoft.com/office/drawing/2014/main" id="{39776FEB-724F-4E47-0BD5-0017B764EEE9}"/>
              </a:ext>
            </a:extLst>
          </p:cNvPr>
          <p:cNvGrpSpPr/>
          <p:nvPr/>
        </p:nvGrpSpPr>
        <p:grpSpPr>
          <a:xfrm>
            <a:off x="5973858" y="1421409"/>
            <a:ext cx="1561386" cy="3236786"/>
            <a:chOff x="4917245" y="1444269"/>
            <a:chExt cx="1561386" cy="3236786"/>
          </a:xfrm>
        </p:grpSpPr>
        <p:grpSp>
          <p:nvGrpSpPr>
            <p:cNvPr id="1871" name="Google Shape;1871;p29">
              <a:extLst>
                <a:ext uri="{FF2B5EF4-FFF2-40B4-BE49-F238E27FC236}">
                  <a16:creationId xmlns:a16="http://schemas.microsoft.com/office/drawing/2014/main" id="{23A12D8A-D4B3-14E5-D06D-A9D15349C74F}"/>
                </a:ext>
              </a:extLst>
            </p:cNvPr>
            <p:cNvGrpSpPr/>
            <p:nvPr/>
          </p:nvGrpSpPr>
          <p:grpSpPr>
            <a:xfrm>
              <a:off x="4946631" y="1444269"/>
              <a:ext cx="1483276" cy="3236786"/>
              <a:chOff x="4946631" y="1444269"/>
              <a:chExt cx="1483276" cy="3236786"/>
            </a:xfrm>
          </p:grpSpPr>
          <p:grpSp>
            <p:nvGrpSpPr>
              <p:cNvPr id="1872" name="Google Shape;1872;p29">
                <a:extLst>
                  <a:ext uri="{FF2B5EF4-FFF2-40B4-BE49-F238E27FC236}">
                    <a16:creationId xmlns:a16="http://schemas.microsoft.com/office/drawing/2014/main" id="{ACE60C13-2E4C-39C9-03B7-7ED05D98C46A}"/>
                  </a:ext>
                </a:extLst>
              </p:cNvPr>
              <p:cNvGrpSpPr/>
              <p:nvPr/>
            </p:nvGrpSpPr>
            <p:grpSpPr>
              <a:xfrm>
                <a:off x="4946656" y="2779585"/>
                <a:ext cx="1483251" cy="1901470"/>
                <a:chOff x="4946656" y="2779585"/>
                <a:chExt cx="1483251" cy="1901470"/>
              </a:xfrm>
            </p:grpSpPr>
            <p:sp>
              <p:nvSpPr>
                <p:cNvPr id="1873" name="Google Shape;1873;p29">
                  <a:extLst>
                    <a:ext uri="{FF2B5EF4-FFF2-40B4-BE49-F238E27FC236}">
                      <a16:creationId xmlns:a16="http://schemas.microsoft.com/office/drawing/2014/main" id="{8C224BF8-B7E7-7988-6A33-6D5A4CDCD6B4}"/>
                    </a:ext>
                  </a:extLst>
                </p:cNvPr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50DE1BF8-6E5C-B31A-CA67-863F8646D839}"/>
                    </a:ext>
                  </a:extLst>
                </p:cNvPr>
                <p:cNvSpPr/>
                <p:nvPr/>
              </p:nvSpPr>
              <p:spPr>
                <a:xfrm>
                  <a:off x="4946658" y="2779585"/>
                  <a:ext cx="1483249" cy="186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8" h="48198" extrusionOk="0">
                      <a:moveTo>
                        <a:pt x="1382" y="1"/>
                      </a:moveTo>
                      <a:cubicBezTo>
                        <a:pt x="608" y="1"/>
                        <a:pt x="0" y="620"/>
                        <a:pt x="0" y="1382"/>
                      </a:cubicBezTo>
                      <a:lnTo>
                        <a:pt x="0" y="46828"/>
                      </a:lnTo>
                      <a:cubicBezTo>
                        <a:pt x="0" y="47590"/>
                        <a:pt x="608" y="48197"/>
                        <a:pt x="1382" y="48197"/>
                      </a:cubicBezTo>
                      <a:lnTo>
                        <a:pt x="40696" y="48197"/>
                      </a:lnTo>
                      <a:cubicBezTo>
                        <a:pt x="41458" y="48197"/>
                        <a:pt x="42077" y="47590"/>
                        <a:pt x="42077" y="46828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1"/>
                        <a:pt x="40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29">
                <a:extLst>
                  <a:ext uri="{FF2B5EF4-FFF2-40B4-BE49-F238E27FC236}">
                    <a16:creationId xmlns:a16="http://schemas.microsoft.com/office/drawing/2014/main" id="{A23F450B-7896-F1E9-3B4A-46081D136A01}"/>
                  </a:ext>
                </a:extLst>
              </p:cNvPr>
              <p:cNvGrpSpPr/>
              <p:nvPr/>
            </p:nvGrpSpPr>
            <p:grpSpPr>
              <a:xfrm>
                <a:off x="4946631" y="1444269"/>
                <a:ext cx="1483248" cy="1115904"/>
                <a:chOff x="4637978" y="3290876"/>
                <a:chExt cx="940789" cy="707702"/>
              </a:xfrm>
            </p:grpSpPr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5DC299F8-ED13-5BA7-1B6D-7C549EC993E0}"/>
                    </a:ext>
                  </a:extLst>
                </p:cNvPr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6D927E5B-F1BF-D51A-33BA-60F5DDAE613B}"/>
                    </a:ext>
                  </a:extLst>
                </p:cNvPr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066B578A-4AC8-B4B8-429F-D5C77664240D}"/>
                    </a:ext>
                  </a:extLst>
                </p:cNvPr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C5C3D427-72AB-D580-1353-0F679F99D2B8}"/>
                    </a:ext>
                  </a:extLst>
                </p:cNvPr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B59990BE-900B-20D4-EDBB-E91DFB57081A}"/>
                    </a:ext>
                  </a:extLst>
                </p:cNvPr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DE976325-2A18-FE63-BAF8-5A90B229FE97}"/>
                    </a:ext>
                  </a:extLst>
                </p:cNvPr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80EFB0D5-5342-53D1-1646-E6B352FB84DA}"/>
                    </a:ext>
                  </a:extLst>
                </p:cNvPr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43233D87-58B6-D274-B85D-1AA5AA4D3D68}"/>
                    </a:ext>
                  </a:extLst>
                </p:cNvPr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454DBA98-6939-F12F-4EEA-B3EC0A7002E5}"/>
                    </a:ext>
                  </a:extLst>
                </p:cNvPr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5B4D6DC7-833D-D891-0684-71929825F527}"/>
                    </a:ext>
                  </a:extLst>
                </p:cNvPr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CC0A261-04EC-1F6F-7D6E-D59AF1D28772}"/>
                    </a:ext>
                  </a:extLst>
                </p:cNvPr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94760F12-2600-F97F-1CD1-F0EC396A9619}"/>
                    </a:ext>
                  </a:extLst>
                </p:cNvPr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58C40A6F-E2D3-9605-FD6C-99A2826F91BF}"/>
                    </a:ext>
                  </a:extLst>
                </p:cNvPr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215F7FF4-45D3-50B5-A692-E8F36C23EBB9}"/>
                    </a:ext>
                  </a:extLst>
                </p:cNvPr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>
              <a:extLst>
                <a:ext uri="{FF2B5EF4-FFF2-40B4-BE49-F238E27FC236}">
                  <a16:creationId xmlns:a16="http://schemas.microsoft.com/office/drawing/2014/main" id="{8EE06B32-1115-574A-0412-7F48796410A0}"/>
                </a:ext>
              </a:extLst>
            </p:cNvPr>
            <p:cNvGrpSpPr/>
            <p:nvPr/>
          </p:nvGrpSpPr>
          <p:grpSpPr>
            <a:xfrm>
              <a:off x="4917245" y="2534200"/>
              <a:ext cx="1561386" cy="1459630"/>
              <a:chOff x="4917245" y="2534200"/>
              <a:chExt cx="1561386" cy="1459630"/>
            </a:xfrm>
          </p:grpSpPr>
          <p:sp>
            <p:nvSpPr>
              <p:cNvPr id="1907" name="Google Shape;1907;p29">
                <a:extLst>
                  <a:ext uri="{FF2B5EF4-FFF2-40B4-BE49-F238E27FC236}">
                    <a16:creationId xmlns:a16="http://schemas.microsoft.com/office/drawing/2014/main" id="{70B2B158-586B-5E21-2DF6-306BBC7E6A29}"/>
                  </a:ext>
                </a:extLst>
              </p:cNvPr>
              <p:cNvSpPr txBox="1"/>
              <p:nvPr/>
            </p:nvSpPr>
            <p:spPr>
              <a:xfrm flipH="1">
                <a:off x="4917245" y="3450230"/>
                <a:ext cx="1561386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/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Detect each </a:t>
                </a:r>
                <a:b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malware in the dataset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1908" name="Google Shape;1908;p29">
                <a:extLst>
                  <a:ext uri="{FF2B5EF4-FFF2-40B4-BE49-F238E27FC236}">
                    <a16:creationId xmlns:a16="http://schemas.microsoft.com/office/drawing/2014/main" id="{B863F5D5-0A1E-7EE9-CF87-C801AC0F99DC}"/>
                  </a:ext>
                </a:extLst>
              </p:cNvPr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Immagine 2" descr="Immagine che contiene cerchio, Elementi grafici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3571AD86-60DC-AD99-5E6E-DBD32794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46" y="1479121"/>
            <a:ext cx="1139133" cy="1095686"/>
          </a:xfrm>
          <a:prstGeom prst="rect">
            <a:avLst/>
          </a:prstGeom>
        </p:spPr>
      </p:pic>
      <p:pic>
        <p:nvPicPr>
          <p:cNvPr id="7" name="Immagine 6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20922882-2745-5DA0-0999-CE94FB70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0" y="1639304"/>
            <a:ext cx="664632" cy="664632"/>
          </a:xfrm>
          <a:prstGeom prst="rect">
            <a:avLst/>
          </a:prstGeom>
        </p:spPr>
      </p:pic>
      <p:sp>
        <p:nvSpPr>
          <p:cNvPr id="9" name="Google Shape;4092;p43">
            <a:extLst>
              <a:ext uri="{FF2B5EF4-FFF2-40B4-BE49-F238E27FC236}">
                <a16:creationId xmlns:a16="http://schemas.microsoft.com/office/drawing/2014/main" id="{F92F628D-86D5-1C0C-71A4-F9C50D7CFD3D}"/>
              </a:ext>
            </a:extLst>
          </p:cNvPr>
          <p:cNvSpPr/>
          <p:nvPr/>
        </p:nvSpPr>
        <p:spPr>
          <a:xfrm>
            <a:off x="6485636" y="1652372"/>
            <a:ext cx="539875" cy="649574"/>
          </a:xfrm>
          <a:custGeom>
            <a:avLst/>
            <a:gdLst/>
            <a:ahLst/>
            <a:cxnLst/>
            <a:rect l="l" t="t" r="r" b="b"/>
            <a:pathLst>
              <a:path w="9144" h="11002" extrusionOk="0">
                <a:moveTo>
                  <a:pt x="4572" y="1"/>
                </a:moveTo>
                <a:cubicBezTo>
                  <a:pt x="2261" y="1059"/>
                  <a:pt x="865" y="1196"/>
                  <a:pt x="297" y="1196"/>
                </a:cubicBezTo>
                <a:cubicBezTo>
                  <a:pt x="98" y="1196"/>
                  <a:pt x="0" y="1179"/>
                  <a:pt x="0" y="1179"/>
                </a:cubicBezTo>
                <a:lnTo>
                  <a:pt x="0" y="7121"/>
                </a:lnTo>
                <a:cubicBezTo>
                  <a:pt x="655" y="9799"/>
                  <a:pt x="4572" y="11002"/>
                  <a:pt x="4572" y="11002"/>
                </a:cubicBezTo>
                <a:cubicBezTo>
                  <a:pt x="4572" y="11002"/>
                  <a:pt x="8489" y="9799"/>
                  <a:pt x="9144" y="7121"/>
                </a:cubicBezTo>
                <a:lnTo>
                  <a:pt x="9144" y="1179"/>
                </a:lnTo>
                <a:cubicBezTo>
                  <a:pt x="9144" y="1179"/>
                  <a:pt x="9048" y="1196"/>
                  <a:pt x="8851" y="1196"/>
                </a:cubicBezTo>
                <a:cubicBezTo>
                  <a:pt x="8288" y="1196"/>
                  <a:pt x="6900" y="1059"/>
                  <a:pt x="4572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93;p43">
            <a:extLst>
              <a:ext uri="{FF2B5EF4-FFF2-40B4-BE49-F238E27FC236}">
                <a16:creationId xmlns:a16="http://schemas.microsoft.com/office/drawing/2014/main" id="{CFDD767A-21D5-34A7-223D-8544A7FD1E13}"/>
              </a:ext>
            </a:extLst>
          </p:cNvPr>
          <p:cNvSpPr/>
          <p:nvPr/>
        </p:nvSpPr>
        <p:spPr>
          <a:xfrm>
            <a:off x="6538543" y="1715366"/>
            <a:ext cx="437859" cy="528694"/>
          </a:xfrm>
          <a:custGeom>
            <a:avLst/>
            <a:gdLst/>
            <a:ahLst/>
            <a:cxnLst/>
            <a:rect l="l" t="t" r="r" b="b"/>
            <a:pathLst>
              <a:path w="6252" h="7549" extrusionOk="0">
                <a:moveTo>
                  <a:pt x="6251" y="810"/>
                </a:moveTo>
                <a:lnTo>
                  <a:pt x="6251" y="810"/>
                </a:lnTo>
                <a:lnTo>
                  <a:pt x="6251" y="810"/>
                </a:lnTo>
                <a:cubicBezTo>
                  <a:pt x="6251" y="810"/>
                  <a:pt x="6251" y="810"/>
                  <a:pt x="6251" y="810"/>
                </a:cubicBezTo>
                <a:close/>
                <a:moveTo>
                  <a:pt x="3120" y="0"/>
                </a:moveTo>
                <a:cubicBezTo>
                  <a:pt x="1546" y="726"/>
                  <a:pt x="601" y="822"/>
                  <a:pt x="211" y="822"/>
                </a:cubicBezTo>
                <a:cubicBezTo>
                  <a:pt x="69" y="822"/>
                  <a:pt x="1" y="810"/>
                  <a:pt x="1" y="810"/>
                </a:cubicBezTo>
                <a:lnTo>
                  <a:pt x="1" y="4882"/>
                </a:lnTo>
                <a:cubicBezTo>
                  <a:pt x="441" y="6715"/>
                  <a:pt x="3120" y="7549"/>
                  <a:pt x="3120" y="7549"/>
                </a:cubicBezTo>
                <a:cubicBezTo>
                  <a:pt x="3120" y="7549"/>
                  <a:pt x="5799" y="6715"/>
                  <a:pt x="6251" y="4882"/>
                </a:cubicBezTo>
                <a:lnTo>
                  <a:pt x="6251" y="810"/>
                </a:lnTo>
                <a:lnTo>
                  <a:pt x="6251" y="810"/>
                </a:lnTo>
                <a:cubicBezTo>
                  <a:pt x="6248" y="811"/>
                  <a:pt x="6181" y="822"/>
                  <a:pt x="6046" y="822"/>
                </a:cubicBezTo>
                <a:cubicBezTo>
                  <a:pt x="5656" y="822"/>
                  <a:pt x="4703" y="726"/>
                  <a:pt x="31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094;p43">
            <a:extLst>
              <a:ext uri="{FF2B5EF4-FFF2-40B4-BE49-F238E27FC236}">
                <a16:creationId xmlns:a16="http://schemas.microsoft.com/office/drawing/2014/main" id="{A18F766E-432B-0073-B0AC-49E860825A0D}"/>
              </a:ext>
            </a:extLst>
          </p:cNvPr>
          <p:cNvSpPr/>
          <p:nvPr/>
        </p:nvSpPr>
        <p:spPr>
          <a:xfrm>
            <a:off x="6652219" y="1866953"/>
            <a:ext cx="229275" cy="201429"/>
          </a:xfrm>
          <a:custGeom>
            <a:avLst/>
            <a:gdLst/>
            <a:ahLst/>
            <a:cxnLst/>
            <a:rect l="l" t="t" r="r" b="b"/>
            <a:pathLst>
              <a:path w="4158" h="3653" extrusionOk="0">
                <a:moveTo>
                  <a:pt x="3780" y="0"/>
                </a:moveTo>
                <a:cubicBezTo>
                  <a:pt x="3701" y="0"/>
                  <a:pt x="3622" y="36"/>
                  <a:pt x="3568" y="121"/>
                </a:cubicBezTo>
                <a:cubicBezTo>
                  <a:pt x="2949" y="1062"/>
                  <a:pt x="2330" y="2002"/>
                  <a:pt x="1711" y="2931"/>
                </a:cubicBezTo>
                <a:cubicBezTo>
                  <a:pt x="1318" y="2431"/>
                  <a:pt x="925" y="1943"/>
                  <a:pt x="532" y="1431"/>
                </a:cubicBezTo>
                <a:cubicBezTo>
                  <a:pt x="480" y="1368"/>
                  <a:pt x="420" y="1341"/>
                  <a:pt x="360" y="1341"/>
                </a:cubicBezTo>
                <a:cubicBezTo>
                  <a:pt x="174" y="1341"/>
                  <a:pt x="1" y="1601"/>
                  <a:pt x="163" y="1800"/>
                </a:cubicBezTo>
                <a:cubicBezTo>
                  <a:pt x="616" y="2395"/>
                  <a:pt x="1080" y="2979"/>
                  <a:pt x="1544" y="3574"/>
                </a:cubicBezTo>
                <a:cubicBezTo>
                  <a:pt x="1586" y="3629"/>
                  <a:pt x="1645" y="3653"/>
                  <a:pt x="1707" y="3653"/>
                </a:cubicBezTo>
                <a:cubicBezTo>
                  <a:pt x="1805" y="3653"/>
                  <a:pt x="1910" y="3595"/>
                  <a:pt x="1961" y="3514"/>
                </a:cubicBezTo>
                <a:cubicBezTo>
                  <a:pt x="2640" y="2479"/>
                  <a:pt x="3330" y="1431"/>
                  <a:pt x="4033" y="395"/>
                </a:cubicBezTo>
                <a:cubicBezTo>
                  <a:pt x="4158" y="195"/>
                  <a:pt x="3967" y="0"/>
                  <a:pt x="3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3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/>
              <a:t>Dataset e </a:t>
            </a:r>
            <a:r>
              <a:rPr lang="it-IT" b="1" i="0" u="none" strike="noStrike" cap="none" dirty="0" err="1"/>
              <a:t>Preprocessing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1.1 milioni di campioni PE.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2381 feature numeriche.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Ampiamente usato come benchmark.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Sottoinsieme selezionato per motivi computazionali.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FE5E4B-726C-36B9-383D-92E45D8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7" b="2508"/>
          <a:stretch>
            <a:fillRect/>
          </a:stretch>
        </p:blipFill>
        <p:spPr>
          <a:xfrm>
            <a:off x="457200" y="997526"/>
            <a:ext cx="4019550" cy="351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General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 security industry is increasingly using ML models to detect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In particular, static features extracted from Windows PE binaries are used.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dirty="0">
                <a:solidFill>
                  <a:schemeClr val="dk1"/>
                </a:solidFill>
                <a:latin typeface="Fira Sans" panose="020B0503050000020004" pitchFamily="34" charset="0"/>
              </a:rPr>
              <a:t>These models serve as a first line of defense (pre-execution detection) but are vulnerable to increasingly sophisticated attacks.</a:t>
            </a: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>
          <a:extLst>
            <a:ext uri="{FF2B5EF4-FFF2-40B4-BE49-F238E27FC236}">
              <a16:creationId xmlns:a16="http://schemas.microsoft.com/office/drawing/2014/main" id="{C0A0C973-44A5-F6E8-FF82-22926779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>
            <a:extLst>
              <a:ext uri="{FF2B5EF4-FFF2-40B4-BE49-F238E27FC236}">
                <a16:creationId xmlns:a16="http://schemas.microsoft.com/office/drawing/2014/main" id="{D3161028-7088-456C-3EAD-F86513CBF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Ember dataset and Preprocessing</a:t>
            </a:r>
            <a:endParaRPr dirty="0"/>
          </a:p>
        </p:txBody>
      </p:sp>
      <p:sp>
        <p:nvSpPr>
          <p:cNvPr id="1500" name="Google Shape;1500;p27">
            <a:extLst>
              <a:ext uri="{FF2B5EF4-FFF2-40B4-BE49-F238E27FC236}">
                <a16:creationId xmlns:a16="http://schemas.microsoft.com/office/drawing/2014/main" id="{12CA1A30-0595-668F-3921-96961A6348F5}"/>
              </a:ext>
            </a:extLst>
          </p:cNvPr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>
            <a:extLst>
              <a:ext uri="{FF2B5EF4-FFF2-40B4-BE49-F238E27FC236}">
                <a16:creationId xmlns:a16="http://schemas.microsoft.com/office/drawing/2014/main" id="{387E4C8D-D705-3556-92BA-E639728EA67B}"/>
              </a:ext>
            </a:extLst>
          </p:cNvPr>
          <p:cNvSpPr/>
          <p:nvPr/>
        </p:nvSpPr>
        <p:spPr>
          <a:xfrm>
            <a:off x="3355801" y="3849989"/>
            <a:ext cx="1002151" cy="877877"/>
          </a:xfrm>
          <a:custGeom>
            <a:avLst/>
            <a:gdLst/>
            <a:ahLst/>
            <a:cxnLst/>
            <a:rect l="l" t="t" r="r" b="b"/>
            <a:pathLst>
              <a:path w="35756" h="31322" extrusionOk="0">
                <a:moveTo>
                  <a:pt x="17900" y="1"/>
                </a:moveTo>
                <a:cubicBezTo>
                  <a:pt x="12487" y="1"/>
                  <a:pt x="7223" y="2812"/>
                  <a:pt x="4323" y="7837"/>
                </a:cubicBezTo>
                <a:cubicBezTo>
                  <a:pt x="1" y="15326"/>
                  <a:pt x="2561" y="24899"/>
                  <a:pt x="10050" y="29221"/>
                </a:cubicBezTo>
                <a:cubicBezTo>
                  <a:pt x="12517" y="30644"/>
                  <a:pt x="15210" y="31321"/>
                  <a:pt x="17867" y="31321"/>
                </a:cubicBezTo>
                <a:cubicBezTo>
                  <a:pt x="23276" y="31321"/>
                  <a:pt x="28535" y="28516"/>
                  <a:pt x="31433" y="23494"/>
                </a:cubicBezTo>
                <a:cubicBezTo>
                  <a:pt x="35755" y="16005"/>
                  <a:pt x="33195" y="6432"/>
                  <a:pt x="25706" y="2098"/>
                </a:cubicBezTo>
                <a:cubicBezTo>
                  <a:pt x="23243" y="676"/>
                  <a:pt x="20553" y="1"/>
                  <a:pt x="17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7">
            <a:extLst>
              <a:ext uri="{FF2B5EF4-FFF2-40B4-BE49-F238E27FC236}">
                <a16:creationId xmlns:a16="http://schemas.microsoft.com/office/drawing/2014/main" id="{0D7314D6-711D-323B-CE78-27B96EFCB347}"/>
              </a:ext>
            </a:extLst>
          </p:cNvPr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7">
            <a:extLst>
              <a:ext uri="{FF2B5EF4-FFF2-40B4-BE49-F238E27FC236}">
                <a16:creationId xmlns:a16="http://schemas.microsoft.com/office/drawing/2014/main" id="{F3A1EB78-F4BA-097B-5705-13EB5FA8465E}"/>
              </a:ext>
            </a:extLst>
          </p:cNvPr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7">
            <a:extLst>
              <a:ext uri="{FF2B5EF4-FFF2-40B4-BE49-F238E27FC236}">
                <a16:creationId xmlns:a16="http://schemas.microsoft.com/office/drawing/2014/main" id="{1DFAE5E3-4774-2D9D-F903-B06EDDD780FF}"/>
              </a:ext>
            </a:extLst>
          </p:cNvPr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>
            <a:extLst>
              <a:ext uri="{FF2B5EF4-FFF2-40B4-BE49-F238E27FC236}">
                <a16:creationId xmlns:a16="http://schemas.microsoft.com/office/drawing/2014/main" id="{A0F2A69A-FB60-64E2-80AD-EC59C0F4048E}"/>
              </a:ext>
            </a:extLst>
          </p:cNvPr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>
            <a:extLst>
              <a:ext uri="{FF2B5EF4-FFF2-40B4-BE49-F238E27FC236}">
                <a16:creationId xmlns:a16="http://schemas.microsoft.com/office/drawing/2014/main" id="{5B353F5A-FBE9-1BFE-0EA0-2E7D9369C863}"/>
              </a:ext>
            </a:extLst>
          </p:cNvPr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>
            <a:extLst>
              <a:ext uri="{FF2B5EF4-FFF2-40B4-BE49-F238E27FC236}">
                <a16:creationId xmlns:a16="http://schemas.microsoft.com/office/drawing/2014/main" id="{A54433AA-EB8D-9C97-D6D9-3AC9419890A8}"/>
              </a:ext>
            </a:extLst>
          </p:cNvPr>
          <p:cNvGrpSpPr/>
          <p:nvPr/>
        </p:nvGrpSpPr>
        <p:grpSpPr>
          <a:xfrm>
            <a:off x="490451" y="1525275"/>
            <a:ext cx="1424395" cy="694062"/>
            <a:chOff x="314382" y="1296675"/>
            <a:chExt cx="1424395" cy="694062"/>
          </a:xfrm>
        </p:grpSpPr>
        <p:sp>
          <p:nvSpPr>
            <p:cNvPr id="1577" name="Google Shape;1577;p27">
              <a:extLst>
                <a:ext uri="{FF2B5EF4-FFF2-40B4-BE49-F238E27FC236}">
                  <a16:creationId xmlns:a16="http://schemas.microsoft.com/office/drawing/2014/main" id="{EB4542DD-D68E-00CE-ECF4-09F638AFB8CD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>
              <a:extLst>
                <a:ext uri="{FF2B5EF4-FFF2-40B4-BE49-F238E27FC236}">
                  <a16:creationId xmlns:a16="http://schemas.microsoft.com/office/drawing/2014/main" id="{EAF5716D-8340-43CF-52CE-1EC2479B01DF}"/>
                </a:ext>
              </a:extLst>
            </p:cNvPr>
            <p:cNvSpPr txBox="1"/>
            <p:nvPr/>
          </p:nvSpPr>
          <p:spPr>
            <a:xfrm>
              <a:off x="314382" y="154853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1.1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million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PE samples.</a:t>
              </a:r>
            </a:p>
          </p:txBody>
        </p:sp>
      </p:grpSp>
      <p:grpSp>
        <p:nvGrpSpPr>
          <p:cNvPr id="1579" name="Google Shape;1579;p27">
            <a:extLst>
              <a:ext uri="{FF2B5EF4-FFF2-40B4-BE49-F238E27FC236}">
                <a16:creationId xmlns:a16="http://schemas.microsoft.com/office/drawing/2014/main" id="{B17D7DEA-931A-5118-7FE7-1673146A09F6}"/>
              </a:ext>
            </a:extLst>
          </p:cNvPr>
          <p:cNvGrpSpPr/>
          <p:nvPr/>
        </p:nvGrpSpPr>
        <p:grpSpPr>
          <a:xfrm>
            <a:off x="7229216" y="1525275"/>
            <a:ext cx="1296004" cy="715289"/>
            <a:chOff x="7405297" y="1296675"/>
            <a:chExt cx="1296004" cy="715289"/>
          </a:xfrm>
        </p:grpSpPr>
        <p:sp>
          <p:nvSpPr>
            <p:cNvPr id="1580" name="Google Shape;1580;p27">
              <a:extLst>
                <a:ext uri="{FF2B5EF4-FFF2-40B4-BE49-F238E27FC236}">
                  <a16:creationId xmlns:a16="http://schemas.microsoft.com/office/drawing/2014/main" id="{4E1A4AC8-55D5-C02E-4F84-E7E0A076DA6C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EXTRACTION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>
              <a:extLst>
                <a:ext uri="{FF2B5EF4-FFF2-40B4-BE49-F238E27FC236}">
                  <a16:creationId xmlns:a16="http://schemas.microsoft.com/office/drawing/2014/main" id="{9742CB02-2714-8387-EB34-5793DBA1E030}"/>
                </a:ext>
              </a:extLst>
            </p:cNvPr>
            <p:cNvSpPr txBox="1"/>
            <p:nvPr/>
          </p:nvSpPr>
          <p:spPr>
            <a:xfrm>
              <a:off x="7405297" y="15697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 extracted with the library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>
            <a:extLst>
              <a:ext uri="{FF2B5EF4-FFF2-40B4-BE49-F238E27FC236}">
                <a16:creationId xmlns:a16="http://schemas.microsoft.com/office/drawing/2014/main" id="{DA22E680-275C-CF2C-569D-837E79E84A04}"/>
              </a:ext>
            </a:extLst>
          </p:cNvPr>
          <p:cNvGrpSpPr/>
          <p:nvPr/>
        </p:nvGrpSpPr>
        <p:grpSpPr>
          <a:xfrm>
            <a:off x="490451" y="3938025"/>
            <a:ext cx="1424395" cy="686959"/>
            <a:chOff x="314382" y="4014225"/>
            <a:chExt cx="1424395" cy="686959"/>
          </a:xfrm>
        </p:grpSpPr>
        <p:sp>
          <p:nvSpPr>
            <p:cNvPr id="1583" name="Google Shape;1583;p27">
              <a:extLst>
                <a:ext uri="{FF2B5EF4-FFF2-40B4-BE49-F238E27FC236}">
                  <a16:creationId xmlns:a16="http://schemas.microsoft.com/office/drawing/2014/main" id="{245A5837-EE67-A610-0291-CE02AE9777E8}"/>
                </a:ext>
              </a:extLst>
            </p:cNvPr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REDUCTION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>
              <a:extLst>
                <a:ext uri="{FF2B5EF4-FFF2-40B4-BE49-F238E27FC236}">
                  <a16:creationId xmlns:a16="http://schemas.microsoft.com/office/drawing/2014/main" id="{9A1DCBB7-3A6F-5651-8735-EA3645C7020F}"/>
                </a:ext>
              </a:extLst>
            </p:cNvPr>
            <p:cNvSpPr txBox="1"/>
            <p:nvPr/>
          </p:nvSpPr>
          <p:spPr>
            <a:xfrm>
              <a:off x="314382" y="425898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9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Subset selected for computational reasons.</a:t>
              </a:r>
            </a:p>
          </p:txBody>
        </p:sp>
      </p:grpSp>
      <p:grpSp>
        <p:nvGrpSpPr>
          <p:cNvPr id="1585" name="Google Shape;1585;p27">
            <a:extLst>
              <a:ext uri="{FF2B5EF4-FFF2-40B4-BE49-F238E27FC236}">
                <a16:creationId xmlns:a16="http://schemas.microsoft.com/office/drawing/2014/main" id="{E82E42CF-8DA6-6429-21DA-480617AE693B}"/>
              </a:ext>
            </a:extLst>
          </p:cNvPr>
          <p:cNvGrpSpPr/>
          <p:nvPr/>
        </p:nvGrpSpPr>
        <p:grpSpPr>
          <a:xfrm>
            <a:off x="7229220" y="3938024"/>
            <a:ext cx="1305292" cy="825804"/>
            <a:chOff x="7405301" y="4014224"/>
            <a:chExt cx="1305292" cy="825804"/>
          </a:xfrm>
        </p:grpSpPr>
        <p:sp>
          <p:nvSpPr>
            <p:cNvPr id="1586" name="Google Shape;1586;p27">
              <a:extLst>
                <a:ext uri="{FF2B5EF4-FFF2-40B4-BE49-F238E27FC236}">
                  <a16:creationId xmlns:a16="http://schemas.microsoft.com/office/drawing/2014/main" id="{8838426A-5598-2C84-DEE4-4C6CEF777011}"/>
                </a:ext>
              </a:extLst>
            </p:cNvPr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PHILTERING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>
              <a:extLst>
                <a:ext uri="{FF2B5EF4-FFF2-40B4-BE49-F238E27FC236}">
                  <a16:creationId xmlns:a16="http://schemas.microsoft.com/office/drawing/2014/main" id="{8308DF44-654D-7326-2775-60427A47CD5F}"/>
                </a:ext>
              </a:extLst>
            </p:cNvPr>
            <p:cNvSpPr txBox="1"/>
            <p:nvPr/>
          </p:nvSpPr>
          <p:spPr>
            <a:xfrm>
              <a:off x="7414593" y="439782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 lvl="2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removal</a:t>
              </a: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high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correlation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zero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variance</a:t>
              </a:r>
              <a:b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9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• </a:t>
              </a:r>
              <a:r>
                <a:rPr lang="it-IT" sz="9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redundancy</a:t>
              </a:r>
              <a:endPara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>
            <a:extLst>
              <a:ext uri="{FF2B5EF4-FFF2-40B4-BE49-F238E27FC236}">
                <a16:creationId xmlns:a16="http://schemas.microsoft.com/office/drawing/2014/main" id="{6F6C89EC-C454-73FF-F1B8-AA2D2CFD3EDA}"/>
              </a:ext>
            </a:extLst>
          </p:cNvPr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>
              <a:extLst>
                <a:ext uri="{FF2B5EF4-FFF2-40B4-BE49-F238E27FC236}">
                  <a16:creationId xmlns:a16="http://schemas.microsoft.com/office/drawing/2014/main" id="{12F48629-04C3-8425-1E5D-8B60F59C8F2A}"/>
                </a:ext>
              </a:extLst>
            </p:cNvPr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>
              <a:extLst>
                <a:ext uri="{FF2B5EF4-FFF2-40B4-BE49-F238E27FC236}">
                  <a16:creationId xmlns:a16="http://schemas.microsoft.com/office/drawing/2014/main" id="{65C1F424-EF9E-3875-1BD1-077AB3F642E9}"/>
                </a:ext>
              </a:extLst>
            </p:cNvPr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2381 </a:t>
              </a:r>
              <a:r>
                <a:rPr lang="it-IT" sz="1200" dirty="0" err="1">
                  <a:solidFill>
                    <a:schemeClr val="dk1"/>
                  </a:solidFill>
                  <a:latin typeface="Fira Sans" panose="020B0503050000020004" pitchFamily="34" charset="0"/>
                </a:rPr>
                <a:t>numerical</a:t>
              </a:r>
              <a:r>
                <a:rPr lang="it-IT" sz="1200" dirty="0">
                  <a:solidFill>
                    <a:schemeClr val="dk1"/>
                  </a:solidFill>
                  <a:latin typeface="Fira Sans" panose="020B0503050000020004" pitchFamily="34" charset="0"/>
                </a:rPr>
                <a:t> features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>
            <a:extLst>
              <a:ext uri="{FF2B5EF4-FFF2-40B4-BE49-F238E27FC236}">
                <a16:creationId xmlns:a16="http://schemas.microsoft.com/office/drawing/2014/main" id="{7A4A6776-EDCC-E9F0-45A9-B8C5F581FA6E}"/>
              </a:ext>
            </a:extLst>
          </p:cNvPr>
          <p:cNvGrpSpPr/>
          <p:nvPr/>
        </p:nvGrpSpPr>
        <p:grpSpPr>
          <a:xfrm>
            <a:off x="6953250" y="2727972"/>
            <a:ext cx="1571969" cy="666255"/>
            <a:chOff x="7405297" y="2651772"/>
            <a:chExt cx="1296003" cy="666255"/>
          </a:xfrm>
        </p:grpSpPr>
        <p:sp>
          <p:nvSpPr>
            <p:cNvPr id="1592" name="Google Shape;1592;p27">
              <a:extLst>
                <a:ext uri="{FF2B5EF4-FFF2-40B4-BE49-F238E27FC236}">
                  <a16:creationId xmlns:a16="http://schemas.microsoft.com/office/drawing/2014/main" id="{2B3CE9CC-2534-7C79-A570-FEEB343A7CA8}"/>
                </a:ext>
              </a:extLst>
            </p:cNvPr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NORMALIZATON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>
              <a:extLst>
                <a:ext uri="{FF2B5EF4-FFF2-40B4-BE49-F238E27FC236}">
                  <a16:creationId xmlns:a16="http://schemas.microsoft.com/office/drawing/2014/main" id="{F4650F5B-2612-DB90-F80C-917A2D8C912D}"/>
                </a:ext>
              </a:extLst>
            </p:cNvPr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Complete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normalization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Immagine 2" descr="Immagine che contiene Elementi grafici, clipart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E272C477-B265-57BD-F2C7-8865FCA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32" y="2452012"/>
            <a:ext cx="1387606" cy="1212839"/>
          </a:xfrm>
          <a:prstGeom prst="rect">
            <a:avLst/>
          </a:prstGeom>
        </p:spPr>
      </p:pic>
      <p:sp>
        <p:nvSpPr>
          <p:cNvPr id="4" name="Google Shape;1474;p27">
            <a:extLst>
              <a:ext uri="{FF2B5EF4-FFF2-40B4-BE49-F238E27FC236}">
                <a16:creationId xmlns:a16="http://schemas.microsoft.com/office/drawing/2014/main" id="{C227F68E-5E4F-3E29-1208-77C136B35BEB}"/>
              </a:ext>
            </a:extLst>
          </p:cNvPr>
          <p:cNvSpPr txBox="1">
            <a:spLocks/>
          </p:cNvSpPr>
          <p:nvPr/>
        </p:nvSpPr>
        <p:spPr>
          <a:xfrm>
            <a:off x="4149383" y="3558655"/>
            <a:ext cx="914400" cy="3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1050" dirty="0"/>
              <a:t>ember</a:t>
            </a:r>
          </a:p>
        </p:txBody>
      </p:sp>
      <p:pic>
        <p:nvPicPr>
          <p:cNvPr id="6" name="Immagine 5" descr="Immagine che contiene design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9FF9808-A8D2-7852-E93C-325294A0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62" y="1484738"/>
            <a:ext cx="598445" cy="598445"/>
          </a:xfrm>
          <a:prstGeom prst="rect">
            <a:avLst/>
          </a:prstGeom>
        </p:spPr>
      </p:pic>
      <p:pic>
        <p:nvPicPr>
          <p:cNvPr id="8" name="Immagine 7" descr="Immagine che contiene cerchio, Elementi grafici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BC137EB4-31AE-5949-751D-FC2AAB134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291" y="2853433"/>
            <a:ext cx="540794" cy="540794"/>
          </a:xfrm>
          <a:prstGeom prst="rect">
            <a:avLst/>
          </a:prstGeom>
        </p:spPr>
      </p:pic>
      <p:pic>
        <p:nvPicPr>
          <p:cNvPr id="10" name="Immagine 9" descr="Immagine che contiene Elementi grafici, simbolo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2AC8068-206D-E6F2-74B5-86B87BA54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71" y="4086775"/>
            <a:ext cx="404304" cy="404304"/>
          </a:xfrm>
          <a:prstGeom prst="rect">
            <a:avLst/>
          </a:prstGeom>
        </p:spPr>
      </p:pic>
      <p:pic>
        <p:nvPicPr>
          <p:cNvPr id="12" name="Immagine 11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5500745-F727-3DFC-D1F8-73BB0FE7A3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30"/>
          <a:stretch>
            <a:fillRect/>
          </a:stretch>
        </p:blipFill>
        <p:spPr>
          <a:xfrm>
            <a:off x="5766196" y="2952027"/>
            <a:ext cx="501649" cy="377092"/>
          </a:xfrm>
          <a:prstGeom prst="rect">
            <a:avLst/>
          </a:prstGeom>
        </p:spPr>
      </p:pic>
      <p:pic>
        <p:nvPicPr>
          <p:cNvPr id="16" name="Immagine 15" descr="Immagine che contiene simbol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80F1D383-E9A4-29C1-06E5-1C83C9EB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469" y="4082803"/>
            <a:ext cx="785829" cy="523991"/>
          </a:xfrm>
          <a:prstGeom prst="rect">
            <a:avLst/>
          </a:prstGeom>
        </p:spPr>
      </p:pic>
      <p:pic>
        <p:nvPicPr>
          <p:cNvPr id="20" name="Immagine 19" descr="Immagine che contiene Elementi grafici, schizzo, Carattere, clipart&#10;&#10;Il contenuto generato dall'IA potrebbe non essere corretto.">
            <a:extLst>
              <a:ext uri="{FF2B5EF4-FFF2-40B4-BE49-F238E27FC236}">
                <a16:creationId xmlns:a16="http://schemas.microsoft.com/office/drawing/2014/main" id="{3E686174-7EE3-FF22-4092-8BD59755A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32" y="1505930"/>
            <a:ext cx="542411" cy="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Model </a:t>
            </a:r>
            <a:r>
              <a:rPr lang="it-IT" dirty="0" err="1"/>
              <a:t>architecture</a:t>
            </a:r>
            <a:endParaRPr lang="it-IT" b="1" i="0" u="none" strike="noStrike" cap="non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56273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Rete fully-connected: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1: 4000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2: 2000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Layer 3: 100 neurons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• Output sigmoid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ReLU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BatchNorm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per each layer.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Dropout: 0.5 Adam LR=0.001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L2 weight decay = 1e−5 </a:t>
            </a:r>
            <a:b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10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epoche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, batch size 256.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7B72B150-B310-7782-7068-8A703C2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47"/>
          <a:stretch>
            <a:fillRect/>
          </a:stretch>
        </p:blipFill>
        <p:spPr>
          <a:xfrm>
            <a:off x="6275070" y="1152475"/>
            <a:ext cx="2411729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>
          <a:extLst>
            <a:ext uri="{FF2B5EF4-FFF2-40B4-BE49-F238E27FC236}">
              <a16:creationId xmlns:a16="http://schemas.microsoft.com/office/drawing/2014/main" id="{7C595C81-82E3-FAD3-C3E8-F6DFBE56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>
            <a:extLst>
              <a:ext uri="{FF2B5EF4-FFF2-40B4-BE49-F238E27FC236}">
                <a16:creationId xmlns:a16="http://schemas.microsoft.com/office/drawing/2014/main" id="{6FBA5458-32FF-3318-879E-B3EA89610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Attack </a:t>
            </a:r>
            <a:r>
              <a:rPr lang="it-IT" dirty="0" err="1"/>
              <a:t>implemented</a:t>
            </a:r>
            <a:endParaRPr dirty="0"/>
          </a:p>
        </p:txBody>
      </p:sp>
      <p:grpSp>
        <p:nvGrpSpPr>
          <p:cNvPr id="3357" name="Google Shape;3357;p37">
            <a:extLst>
              <a:ext uri="{FF2B5EF4-FFF2-40B4-BE49-F238E27FC236}">
                <a16:creationId xmlns:a16="http://schemas.microsoft.com/office/drawing/2014/main" id="{AE71A317-E0D8-6CDE-1B6A-EC16A8EAF04F}"/>
              </a:ext>
            </a:extLst>
          </p:cNvPr>
          <p:cNvGrpSpPr/>
          <p:nvPr/>
        </p:nvGrpSpPr>
        <p:grpSpPr>
          <a:xfrm>
            <a:off x="4572000" y="229795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>
              <a:extLst>
                <a:ext uri="{FF2B5EF4-FFF2-40B4-BE49-F238E27FC236}">
                  <a16:creationId xmlns:a16="http://schemas.microsoft.com/office/drawing/2014/main" id="{13588094-E1FD-E939-BB72-3962236D9F2D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114300" algn="r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en-US" sz="1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 backdoor on 1% and 3% of benign files with 16/32/64/128 modified features</a:t>
              </a:r>
              <a:endParaRPr lang="it-IT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>
              <a:extLst>
                <a:ext uri="{FF2B5EF4-FFF2-40B4-BE49-F238E27FC236}">
                  <a16:creationId xmlns:a16="http://schemas.microsoft.com/office/drawing/2014/main" id="{1C27AE5A-946D-8DDE-910F-81287493D231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>
            <a:extLst>
              <a:ext uri="{FF2B5EF4-FFF2-40B4-BE49-F238E27FC236}">
                <a16:creationId xmlns:a16="http://schemas.microsoft.com/office/drawing/2014/main" id="{8EB08886-8887-B817-7842-EACFC5366878}"/>
              </a:ext>
            </a:extLst>
          </p:cNvPr>
          <p:cNvGrpSpPr/>
          <p:nvPr/>
        </p:nvGrpSpPr>
        <p:grpSpPr>
          <a:xfrm>
            <a:off x="4572000" y="3114984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>
              <a:extLst>
                <a:ext uri="{FF2B5EF4-FFF2-40B4-BE49-F238E27FC236}">
                  <a16:creationId xmlns:a16="http://schemas.microsoft.com/office/drawing/2014/main" id="{6DFDCD05-E3EA-70BB-8A5D-3FAFB6A63C0E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0" algn="r">
                <a:buSzPts val="1100"/>
              </a:pPr>
              <a:r>
                <a:rPr lang="en-US" sz="1050" dirty="0">
                  <a:latin typeface="Fira Sans" panose="020B0503050000020004" pitchFamily="34" charset="0"/>
                </a:rPr>
                <a:t>Trigger = pattern based on malicious feature values</a:t>
              </a:r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>
              <a:extLst>
                <a:ext uri="{FF2B5EF4-FFF2-40B4-BE49-F238E27FC236}">
                  <a16:creationId xmlns:a16="http://schemas.microsoft.com/office/drawing/2014/main" id="{94C29090-2DCD-2563-5FBE-58D47518FB37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>
            <a:extLst>
              <a:ext uri="{FF2B5EF4-FFF2-40B4-BE49-F238E27FC236}">
                <a16:creationId xmlns:a16="http://schemas.microsoft.com/office/drawing/2014/main" id="{67858F00-0098-2E9F-2325-1A84202B8515}"/>
              </a:ext>
            </a:extLst>
          </p:cNvPr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>
              <a:extLst>
                <a:ext uri="{FF2B5EF4-FFF2-40B4-BE49-F238E27FC236}">
                  <a16:creationId xmlns:a16="http://schemas.microsoft.com/office/drawing/2014/main" id="{94628A8F-1CA3-E6B9-691D-440EACC9D235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>
              <a:extLst>
                <a:ext uri="{FF2B5EF4-FFF2-40B4-BE49-F238E27FC236}">
                  <a16:creationId xmlns:a16="http://schemas.microsoft.com/office/drawing/2014/main" id="{7B7074BD-7143-2455-D066-B67319C4415B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>
              <a:extLst>
                <a:ext uri="{FF2B5EF4-FFF2-40B4-BE49-F238E27FC236}">
                  <a16:creationId xmlns:a16="http://schemas.microsoft.com/office/drawing/2014/main" id="{F5D6B51B-9D94-9F70-D8CA-440AE1C3098F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>
              <a:extLst>
                <a:ext uri="{FF2B5EF4-FFF2-40B4-BE49-F238E27FC236}">
                  <a16:creationId xmlns:a16="http://schemas.microsoft.com/office/drawing/2014/main" id="{FF9A8494-18A7-7998-B13C-CAEBB816949C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>
              <a:extLst>
                <a:ext uri="{FF2B5EF4-FFF2-40B4-BE49-F238E27FC236}">
                  <a16:creationId xmlns:a16="http://schemas.microsoft.com/office/drawing/2014/main" id="{A491FE1A-226F-DAED-B3AD-20708F7B8355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>
              <a:extLst>
                <a:ext uri="{FF2B5EF4-FFF2-40B4-BE49-F238E27FC236}">
                  <a16:creationId xmlns:a16="http://schemas.microsoft.com/office/drawing/2014/main" id="{36610909-199F-FD9B-3C0E-8AFD2F1193D1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>
              <a:extLst>
                <a:ext uri="{FF2B5EF4-FFF2-40B4-BE49-F238E27FC236}">
                  <a16:creationId xmlns:a16="http://schemas.microsoft.com/office/drawing/2014/main" id="{F165ABE8-43B8-9EC8-9028-72F1E6249AF3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>
              <a:extLst>
                <a:ext uri="{FF2B5EF4-FFF2-40B4-BE49-F238E27FC236}">
                  <a16:creationId xmlns:a16="http://schemas.microsoft.com/office/drawing/2014/main" id="{04AD8894-5A09-6FA6-218D-FD96B0A28285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>
              <a:extLst>
                <a:ext uri="{FF2B5EF4-FFF2-40B4-BE49-F238E27FC236}">
                  <a16:creationId xmlns:a16="http://schemas.microsoft.com/office/drawing/2014/main" id="{843E9A26-8FB5-F1BC-BBBB-A0FED65B259C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>
              <a:extLst>
                <a:ext uri="{FF2B5EF4-FFF2-40B4-BE49-F238E27FC236}">
                  <a16:creationId xmlns:a16="http://schemas.microsoft.com/office/drawing/2014/main" id="{090D5DC9-B303-0DC9-A15B-B78245B19B24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>
              <a:extLst>
                <a:ext uri="{FF2B5EF4-FFF2-40B4-BE49-F238E27FC236}">
                  <a16:creationId xmlns:a16="http://schemas.microsoft.com/office/drawing/2014/main" id="{F05FE009-4F51-B1BD-3BF6-030109F38312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>
              <a:extLst>
                <a:ext uri="{FF2B5EF4-FFF2-40B4-BE49-F238E27FC236}">
                  <a16:creationId xmlns:a16="http://schemas.microsoft.com/office/drawing/2014/main" id="{2373912B-B7CD-2D53-4CA3-3A794D887C1D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>
              <a:extLst>
                <a:ext uri="{FF2B5EF4-FFF2-40B4-BE49-F238E27FC236}">
                  <a16:creationId xmlns:a16="http://schemas.microsoft.com/office/drawing/2014/main" id="{0C93A643-3862-EEB6-0FB6-F88348F71B6B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>
              <a:extLst>
                <a:ext uri="{FF2B5EF4-FFF2-40B4-BE49-F238E27FC236}">
                  <a16:creationId xmlns:a16="http://schemas.microsoft.com/office/drawing/2014/main" id="{F4A39379-1A47-23EF-04B2-630FF0F2EDA6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>
              <a:extLst>
                <a:ext uri="{FF2B5EF4-FFF2-40B4-BE49-F238E27FC236}">
                  <a16:creationId xmlns:a16="http://schemas.microsoft.com/office/drawing/2014/main" id="{4F68FEFA-9582-DB7F-1886-C3E3C7A63374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>
              <a:extLst>
                <a:ext uri="{FF2B5EF4-FFF2-40B4-BE49-F238E27FC236}">
                  <a16:creationId xmlns:a16="http://schemas.microsoft.com/office/drawing/2014/main" id="{2001C9A3-9F50-F125-5587-544BEE83B2D4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>
              <a:extLst>
                <a:ext uri="{FF2B5EF4-FFF2-40B4-BE49-F238E27FC236}">
                  <a16:creationId xmlns:a16="http://schemas.microsoft.com/office/drawing/2014/main" id="{CC81E003-9801-2ACF-CCAB-38009B70D7E2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>
              <a:extLst>
                <a:ext uri="{FF2B5EF4-FFF2-40B4-BE49-F238E27FC236}">
                  <a16:creationId xmlns:a16="http://schemas.microsoft.com/office/drawing/2014/main" id="{A2E642F2-B0B7-7803-AA39-CD601F5F1710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>
              <a:extLst>
                <a:ext uri="{FF2B5EF4-FFF2-40B4-BE49-F238E27FC236}">
                  <a16:creationId xmlns:a16="http://schemas.microsoft.com/office/drawing/2014/main" id="{11BE5094-F4B5-6D53-ECEF-E75DF1404F4A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>
              <a:extLst>
                <a:ext uri="{FF2B5EF4-FFF2-40B4-BE49-F238E27FC236}">
                  <a16:creationId xmlns:a16="http://schemas.microsoft.com/office/drawing/2014/main" id="{B8D8120D-D900-115E-B676-EC859C4EFF59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>
              <a:extLst>
                <a:ext uri="{FF2B5EF4-FFF2-40B4-BE49-F238E27FC236}">
                  <a16:creationId xmlns:a16="http://schemas.microsoft.com/office/drawing/2014/main" id="{BD0059B0-5127-3091-FE09-D34ECC3D7218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>
              <a:extLst>
                <a:ext uri="{FF2B5EF4-FFF2-40B4-BE49-F238E27FC236}">
                  <a16:creationId xmlns:a16="http://schemas.microsoft.com/office/drawing/2014/main" id="{9B7642DA-36F6-F6DB-19F1-38A00387BD7F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>
              <a:extLst>
                <a:ext uri="{FF2B5EF4-FFF2-40B4-BE49-F238E27FC236}">
                  <a16:creationId xmlns:a16="http://schemas.microsoft.com/office/drawing/2014/main" id="{1AD1C428-3058-EF50-C1E0-D3A17A499934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>
              <a:extLst>
                <a:ext uri="{FF2B5EF4-FFF2-40B4-BE49-F238E27FC236}">
                  <a16:creationId xmlns:a16="http://schemas.microsoft.com/office/drawing/2014/main" id="{D7F5817D-4986-D628-C96B-F23693584A83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>
              <a:extLst>
                <a:ext uri="{FF2B5EF4-FFF2-40B4-BE49-F238E27FC236}">
                  <a16:creationId xmlns:a16="http://schemas.microsoft.com/office/drawing/2014/main" id="{AED53C8A-45D2-FDD9-142C-6432DD5D3275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>
              <a:extLst>
                <a:ext uri="{FF2B5EF4-FFF2-40B4-BE49-F238E27FC236}">
                  <a16:creationId xmlns:a16="http://schemas.microsoft.com/office/drawing/2014/main" id="{FDE4B0AA-07BB-E38A-12C8-2AB4C1D53CD9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>
              <a:extLst>
                <a:ext uri="{FF2B5EF4-FFF2-40B4-BE49-F238E27FC236}">
                  <a16:creationId xmlns:a16="http://schemas.microsoft.com/office/drawing/2014/main" id="{AEBC4D71-9A7C-71BF-D987-BF6FF0EE9C01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>
              <a:extLst>
                <a:ext uri="{FF2B5EF4-FFF2-40B4-BE49-F238E27FC236}">
                  <a16:creationId xmlns:a16="http://schemas.microsoft.com/office/drawing/2014/main" id="{F84892AF-386B-9EE9-28DA-ACF5DF6AC891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>
              <a:extLst>
                <a:ext uri="{FF2B5EF4-FFF2-40B4-BE49-F238E27FC236}">
                  <a16:creationId xmlns:a16="http://schemas.microsoft.com/office/drawing/2014/main" id="{4C061549-6A04-716D-A226-B4929B38B80B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>
              <a:extLst>
                <a:ext uri="{FF2B5EF4-FFF2-40B4-BE49-F238E27FC236}">
                  <a16:creationId xmlns:a16="http://schemas.microsoft.com/office/drawing/2014/main" id="{0028F375-BB4C-36D1-FB6B-8B748680B196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>
              <a:extLst>
                <a:ext uri="{FF2B5EF4-FFF2-40B4-BE49-F238E27FC236}">
                  <a16:creationId xmlns:a16="http://schemas.microsoft.com/office/drawing/2014/main" id="{52AAB2FA-974E-8FC2-457D-AD2A3A890DF3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>
              <a:extLst>
                <a:ext uri="{FF2B5EF4-FFF2-40B4-BE49-F238E27FC236}">
                  <a16:creationId xmlns:a16="http://schemas.microsoft.com/office/drawing/2014/main" id="{5A9595FD-1C9B-72AF-A968-A96546528E5D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>
              <a:extLst>
                <a:ext uri="{FF2B5EF4-FFF2-40B4-BE49-F238E27FC236}">
                  <a16:creationId xmlns:a16="http://schemas.microsoft.com/office/drawing/2014/main" id="{D94A43A4-923D-577B-2EA3-F12249AD0B66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>
              <a:extLst>
                <a:ext uri="{FF2B5EF4-FFF2-40B4-BE49-F238E27FC236}">
                  <a16:creationId xmlns:a16="http://schemas.microsoft.com/office/drawing/2014/main" id="{1265E8D4-0C42-72AB-126B-8C223EE8E17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>
              <a:extLst>
                <a:ext uri="{FF2B5EF4-FFF2-40B4-BE49-F238E27FC236}">
                  <a16:creationId xmlns:a16="http://schemas.microsoft.com/office/drawing/2014/main" id="{81F3731E-EE1F-6227-AD65-7584E5515C72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>
              <a:extLst>
                <a:ext uri="{FF2B5EF4-FFF2-40B4-BE49-F238E27FC236}">
                  <a16:creationId xmlns:a16="http://schemas.microsoft.com/office/drawing/2014/main" id="{23372F6A-8D75-FFD5-577A-A8333DC4CC37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>
              <a:extLst>
                <a:ext uri="{FF2B5EF4-FFF2-40B4-BE49-F238E27FC236}">
                  <a16:creationId xmlns:a16="http://schemas.microsoft.com/office/drawing/2014/main" id="{E3AD3C37-16E2-2B04-3C70-56AA1F9C2F14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>
              <a:extLst>
                <a:ext uri="{FF2B5EF4-FFF2-40B4-BE49-F238E27FC236}">
                  <a16:creationId xmlns:a16="http://schemas.microsoft.com/office/drawing/2014/main" id="{1FA37B97-F986-78DB-DAFB-6A216C1A7A1A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>
              <a:extLst>
                <a:ext uri="{FF2B5EF4-FFF2-40B4-BE49-F238E27FC236}">
                  <a16:creationId xmlns:a16="http://schemas.microsoft.com/office/drawing/2014/main" id="{E229E703-7524-53B9-D08A-767794EDB0AA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>
              <a:extLst>
                <a:ext uri="{FF2B5EF4-FFF2-40B4-BE49-F238E27FC236}">
                  <a16:creationId xmlns:a16="http://schemas.microsoft.com/office/drawing/2014/main" id="{CBBDE362-A0A1-07F7-9925-412FCB20C909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>
              <a:extLst>
                <a:ext uri="{FF2B5EF4-FFF2-40B4-BE49-F238E27FC236}">
                  <a16:creationId xmlns:a16="http://schemas.microsoft.com/office/drawing/2014/main" id="{746333FA-4A48-88BA-40B4-F744D2F4EDB0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>
              <a:extLst>
                <a:ext uri="{FF2B5EF4-FFF2-40B4-BE49-F238E27FC236}">
                  <a16:creationId xmlns:a16="http://schemas.microsoft.com/office/drawing/2014/main" id="{C1ADAB15-90D7-9CE8-F02D-03E163AA3D0C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>
              <a:extLst>
                <a:ext uri="{FF2B5EF4-FFF2-40B4-BE49-F238E27FC236}">
                  <a16:creationId xmlns:a16="http://schemas.microsoft.com/office/drawing/2014/main" id="{798CE65C-A513-A9CA-0296-BB85DDA3289B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>
              <a:extLst>
                <a:ext uri="{FF2B5EF4-FFF2-40B4-BE49-F238E27FC236}">
                  <a16:creationId xmlns:a16="http://schemas.microsoft.com/office/drawing/2014/main" id="{5AB1D452-9133-A096-05CC-5F3095F1CE0A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>
              <a:extLst>
                <a:ext uri="{FF2B5EF4-FFF2-40B4-BE49-F238E27FC236}">
                  <a16:creationId xmlns:a16="http://schemas.microsoft.com/office/drawing/2014/main" id="{618C5468-5556-E1EC-0366-EA846242970B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>
              <a:extLst>
                <a:ext uri="{FF2B5EF4-FFF2-40B4-BE49-F238E27FC236}">
                  <a16:creationId xmlns:a16="http://schemas.microsoft.com/office/drawing/2014/main" id="{0B8BAFF2-8566-3A31-9E5C-133AE9D68E69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>
              <a:extLst>
                <a:ext uri="{FF2B5EF4-FFF2-40B4-BE49-F238E27FC236}">
                  <a16:creationId xmlns:a16="http://schemas.microsoft.com/office/drawing/2014/main" id="{3E260F65-8C61-0061-3DD6-619F0AEAFDF0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>
              <a:extLst>
                <a:ext uri="{FF2B5EF4-FFF2-40B4-BE49-F238E27FC236}">
                  <a16:creationId xmlns:a16="http://schemas.microsoft.com/office/drawing/2014/main" id="{D4A4B10D-A723-6DAE-045E-709F735CA8EC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>
              <a:extLst>
                <a:ext uri="{FF2B5EF4-FFF2-40B4-BE49-F238E27FC236}">
                  <a16:creationId xmlns:a16="http://schemas.microsoft.com/office/drawing/2014/main" id="{4BBF4478-6C5D-6CC7-1B75-BF9D8B1DAF25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>
              <a:extLst>
                <a:ext uri="{FF2B5EF4-FFF2-40B4-BE49-F238E27FC236}">
                  <a16:creationId xmlns:a16="http://schemas.microsoft.com/office/drawing/2014/main" id="{DAFF0F56-645A-2DC2-AFA6-8A89411F11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>
              <a:extLst>
                <a:ext uri="{FF2B5EF4-FFF2-40B4-BE49-F238E27FC236}">
                  <a16:creationId xmlns:a16="http://schemas.microsoft.com/office/drawing/2014/main" id="{4C2F1D13-3BDB-779A-66FB-5948A9ADFCE7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>
              <a:extLst>
                <a:ext uri="{FF2B5EF4-FFF2-40B4-BE49-F238E27FC236}">
                  <a16:creationId xmlns:a16="http://schemas.microsoft.com/office/drawing/2014/main" id="{F011A829-584A-4DEF-C5C0-DE4084083CE8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>
              <a:extLst>
                <a:ext uri="{FF2B5EF4-FFF2-40B4-BE49-F238E27FC236}">
                  <a16:creationId xmlns:a16="http://schemas.microsoft.com/office/drawing/2014/main" id="{6E317670-1C95-D9F0-AB0E-0FCA91A054EB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>
              <a:extLst>
                <a:ext uri="{FF2B5EF4-FFF2-40B4-BE49-F238E27FC236}">
                  <a16:creationId xmlns:a16="http://schemas.microsoft.com/office/drawing/2014/main" id="{42CE023E-09C2-C38E-CD79-4A5076C00998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>
              <a:extLst>
                <a:ext uri="{FF2B5EF4-FFF2-40B4-BE49-F238E27FC236}">
                  <a16:creationId xmlns:a16="http://schemas.microsoft.com/office/drawing/2014/main" id="{2C250C8D-B89B-A44F-4023-40D73B157888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>
              <a:extLst>
                <a:ext uri="{FF2B5EF4-FFF2-40B4-BE49-F238E27FC236}">
                  <a16:creationId xmlns:a16="http://schemas.microsoft.com/office/drawing/2014/main" id="{4DDC5863-5288-870A-8F61-31BEB39C5EAE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>
              <a:extLst>
                <a:ext uri="{FF2B5EF4-FFF2-40B4-BE49-F238E27FC236}">
                  <a16:creationId xmlns:a16="http://schemas.microsoft.com/office/drawing/2014/main" id="{5ABD35E7-C174-6A0E-7458-C72677282FB4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>
              <a:extLst>
                <a:ext uri="{FF2B5EF4-FFF2-40B4-BE49-F238E27FC236}">
                  <a16:creationId xmlns:a16="http://schemas.microsoft.com/office/drawing/2014/main" id="{8391AADB-8716-545B-64A0-C47DE7B5CDE7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>
              <a:extLst>
                <a:ext uri="{FF2B5EF4-FFF2-40B4-BE49-F238E27FC236}">
                  <a16:creationId xmlns:a16="http://schemas.microsoft.com/office/drawing/2014/main" id="{B6A30EC0-5672-B54B-9D95-47AEED58FF84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>
              <a:extLst>
                <a:ext uri="{FF2B5EF4-FFF2-40B4-BE49-F238E27FC236}">
                  <a16:creationId xmlns:a16="http://schemas.microsoft.com/office/drawing/2014/main" id="{D501460F-8C45-4ADD-38A4-5E50222215C6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>
              <a:extLst>
                <a:ext uri="{FF2B5EF4-FFF2-40B4-BE49-F238E27FC236}">
                  <a16:creationId xmlns:a16="http://schemas.microsoft.com/office/drawing/2014/main" id="{9BE17D6E-FEDA-5FCD-C727-44306F0F30FB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>
              <a:extLst>
                <a:ext uri="{FF2B5EF4-FFF2-40B4-BE49-F238E27FC236}">
                  <a16:creationId xmlns:a16="http://schemas.microsoft.com/office/drawing/2014/main" id="{8283138F-46C3-7B61-B111-FA82CF966DF3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>
              <a:extLst>
                <a:ext uri="{FF2B5EF4-FFF2-40B4-BE49-F238E27FC236}">
                  <a16:creationId xmlns:a16="http://schemas.microsoft.com/office/drawing/2014/main" id="{01EB1F8E-CFB9-27AE-C9F1-AA6563C7EDF2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>
              <a:extLst>
                <a:ext uri="{FF2B5EF4-FFF2-40B4-BE49-F238E27FC236}">
                  <a16:creationId xmlns:a16="http://schemas.microsoft.com/office/drawing/2014/main" id="{84596221-2EA6-3FBD-610F-3916A1D3C1CF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>
              <a:extLst>
                <a:ext uri="{FF2B5EF4-FFF2-40B4-BE49-F238E27FC236}">
                  <a16:creationId xmlns:a16="http://schemas.microsoft.com/office/drawing/2014/main" id="{86CD4BE9-1EBF-4B35-882B-2527D7B8FB3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>
              <a:extLst>
                <a:ext uri="{FF2B5EF4-FFF2-40B4-BE49-F238E27FC236}">
                  <a16:creationId xmlns:a16="http://schemas.microsoft.com/office/drawing/2014/main" id="{13A66968-702B-F8C6-86E2-33372C21889D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>
              <a:extLst>
                <a:ext uri="{FF2B5EF4-FFF2-40B4-BE49-F238E27FC236}">
                  <a16:creationId xmlns:a16="http://schemas.microsoft.com/office/drawing/2014/main" id="{CF31A5A8-BAED-5B9C-A981-7C0F799388EA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>
              <a:extLst>
                <a:ext uri="{FF2B5EF4-FFF2-40B4-BE49-F238E27FC236}">
                  <a16:creationId xmlns:a16="http://schemas.microsoft.com/office/drawing/2014/main" id="{700D295D-7DF4-80F5-60B5-47FCEF659B85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>
              <a:extLst>
                <a:ext uri="{FF2B5EF4-FFF2-40B4-BE49-F238E27FC236}">
                  <a16:creationId xmlns:a16="http://schemas.microsoft.com/office/drawing/2014/main" id="{9B25D6FA-142E-4AB7-38C2-06F25B44DAB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>
              <a:extLst>
                <a:ext uri="{FF2B5EF4-FFF2-40B4-BE49-F238E27FC236}">
                  <a16:creationId xmlns:a16="http://schemas.microsoft.com/office/drawing/2014/main" id="{4FF30283-95A9-9C78-8BFD-523F888088B0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>
              <a:extLst>
                <a:ext uri="{FF2B5EF4-FFF2-40B4-BE49-F238E27FC236}">
                  <a16:creationId xmlns:a16="http://schemas.microsoft.com/office/drawing/2014/main" id="{4F6A17DA-CD53-14F1-3AE4-CF7B43AAE7CC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>
              <a:extLst>
                <a:ext uri="{FF2B5EF4-FFF2-40B4-BE49-F238E27FC236}">
                  <a16:creationId xmlns:a16="http://schemas.microsoft.com/office/drawing/2014/main" id="{40A81509-F213-4A02-1424-B7C15AF3D6EE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>
              <a:extLst>
                <a:ext uri="{FF2B5EF4-FFF2-40B4-BE49-F238E27FC236}">
                  <a16:creationId xmlns:a16="http://schemas.microsoft.com/office/drawing/2014/main" id="{AED42F8C-4BB1-D057-8571-03A6C5886BE9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>
              <a:extLst>
                <a:ext uri="{FF2B5EF4-FFF2-40B4-BE49-F238E27FC236}">
                  <a16:creationId xmlns:a16="http://schemas.microsoft.com/office/drawing/2014/main" id="{016DBB9E-0461-2B0F-DD47-0422E9FB16EE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>
              <a:extLst>
                <a:ext uri="{FF2B5EF4-FFF2-40B4-BE49-F238E27FC236}">
                  <a16:creationId xmlns:a16="http://schemas.microsoft.com/office/drawing/2014/main" id="{904C851E-572F-1B81-A5DB-21CF26057E06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>
              <a:extLst>
                <a:ext uri="{FF2B5EF4-FFF2-40B4-BE49-F238E27FC236}">
                  <a16:creationId xmlns:a16="http://schemas.microsoft.com/office/drawing/2014/main" id="{0FE0B066-4110-E6BE-BD89-90919BDDB0F5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>
              <a:extLst>
                <a:ext uri="{FF2B5EF4-FFF2-40B4-BE49-F238E27FC236}">
                  <a16:creationId xmlns:a16="http://schemas.microsoft.com/office/drawing/2014/main" id="{A020681E-5B26-AE03-6A80-44ABC33C5E41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8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FC1684D-21A8-D2CD-1367-1A94373D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9A99AE73-1F1A-58C4-2175-5F0129846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hypothesis</a:t>
            </a:r>
            <a:endParaRPr dirty="0"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B4F2F3CC-EFE0-D126-141B-F01928D6EDD0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69228CE4-EEB7-3644-17E8-E89740E3C2E6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4EC80CAE-E2A1-B68B-EF08-774F6323F5F3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0E69AD22-EC06-CFBA-A250-04AB093B1F03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6442D6D7-D887-54B8-9FD4-866226E85034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EF98E705-6C95-48EA-094C-13A78A422058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7C6A5091-35EC-2FE0-086E-D12F93752D60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B6BC311E-D0CA-3DA2-8A05-30CF18200EF3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88E2D705-C241-32F7-C22E-933320E8E9F7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11DDAF31-5F54-6297-DB9E-4FCE6B7D646C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547560A1-1471-5D74-3657-55636B5CB09D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AAED62EF-F7C2-0630-3A99-773CF3B90AE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5FF9623B-2AA7-AA2D-AE73-1BC6F8713EFF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11D09911-68E7-13B4-1FAF-5CF16003D7C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5D9FE995-7F7C-8B4C-767B-BCDA3AF5FD78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EA3C9A2F-3623-EB68-2A52-59D777899ACB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8F871095-89C7-D086-2400-B0BFD3665F88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28350E6D-DE9E-A1E8-101E-DCA6AACA7EBF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38EEAE4A-2175-BF23-64F0-525083BAC62F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09B93EC5-0F2C-CE90-5383-0FBE887A451A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F498CABB-127D-2AB8-2AE8-EC66F0AD884A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D6835BEF-FCAB-3CA2-5F31-36805B5C41DF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23708780-08B9-5C46-9409-BB1ACCC7A834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96762A1D-BDC7-F50F-6968-13382B57D51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9067979-5D6A-70C6-BCA3-EC1307DF4628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F9007082-94FF-52F6-1ADC-9500A411C2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56BE2BB1-CE0A-7B96-E61E-9FE0F3EBCBA4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632E016E-2A2D-B8BE-B398-EEDF3FCF72C3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63AB179C-F531-6D19-B059-9CC2F2C806A9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1078A93C-F49A-A776-15A0-572736BD38AA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F827DA27-C64E-F547-940C-8A3ADA406FB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4D914D60-38CD-D865-FA6E-F3EC7D2A7859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3BBA71FD-5EB2-0618-01EC-1805D14F5A8B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FA5494B7-68CC-0825-376C-4CD4DB8652C6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79D3A046-CE5F-9D84-ABF7-E67908702475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18D0A6B1-F15F-555C-9FBC-F64D7FEABAF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58ED6C10-07C8-57ED-2ACA-DC95F20786C6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3B28841-FB37-E9D9-334C-AEEB4001A06A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983FDFDB-0999-BD72-20C2-AAE7BD2C34E9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79DFEE8A-9D1F-59BC-678B-6E8E3D3BE08C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0F6839E6-0F18-4CE5-F8EC-777ED398033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070AC8F0-6E91-B740-BD9F-A5DB1F4CAAE7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FCE1D88F-D212-B04D-F7A1-EBD455B83D2D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7B87D2B3-80AE-C3DD-C5A3-7E9B73F2938B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02E838-A0B0-E2A1-411E-42AF02025816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11A199E3-D506-4F0D-4EE4-43126F5D6B36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81FE18A5-A194-64CF-51E8-125E562EF6A3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F540FE-EA72-C08C-CFBD-65FDE4C75941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13E58365-9900-2124-6E27-B3E05F4C12A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B4C9BAF5-D2DE-AD7B-4371-8F7D4F2158CC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7D34BFA8-EF22-BCD4-023F-5CACF905CEC8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7F53D5C0-EA7D-167A-D0F5-F3999716D3EF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393309B4-19A6-815C-74B3-79D8A0FF683A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E0301459-D8F2-5D37-1197-FF604E940E25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5E261EA7-486C-BAA5-FF94-E91F4CBC364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71BD5A99-9C1A-C3DB-4CA5-2660002891E8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2401F1D4-FE4D-63A1-3F65-4B9DF73243DF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544FB245-E325-D599-8A37-BD6E9790D9D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1D083AC1-8178-CDDA-0092-DFAF595316C3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0E57E34D-AF03-6178-6E2B-89DF62C78F4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D8161898-10BE-3B57-882D-25A651ABBB94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D13C0C9A-1EBA-4801-2570-D92501B9FBB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E0F18B73-901F-ABDC-6B0F-4D638C9F5515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B0D84CA3-59CD-BD24-AE91-ACAFF90D7B0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0D998516-4C92-23F3-C3D8-FCD22343257F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DD40C319-C950-F864-6E7A-0E9E4A7E14D9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5C216769-3BDA-C74D-CFE9-2A6863212696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7F6CB27D-2B24-E56C-DF6D-FE4B4F310C74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B8455C4-B1E5-EEA1-F800-583D20E97E72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15CBA973-81B3-88AC-C281-828D9281B1D9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951294AA-DA12-FDDA-EC1E-43C123153EA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F292E938-2B7B-E276-F059-5266E6699783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43CB5F3-4FCA-6451-2D84-64356201B600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3679497B-FE1B-14C9-6857-FC14391864F2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84FD9D22-4907-67AC-DBA6-D282BDC87559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58488CA7-2FCE-212F-E045-6FAC957ABAAC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459C-E9A8-51B8-1F05-F8B9D7974E78}"/>
              </a:ext>
            </a:extLst>
          </p:cNvPr>
          <p:cNvSpPr txBox="1"/>
          <p:nvPr/>
        </p:nvSpPr>
        <p:spPr>
          <a:xfrm>
            <a:off x="3556103" y="1336213"/>
            <a:ext cx="55186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Poisoned samples should: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remain stable in the face of disruption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continue to be classified as </a:t>
            </a:r>
            <a:r>
              <a:rPr lang="en-US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benignand</a:t>
            </a: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 therefore appear as outliers resilient to noise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6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81462F16-5A07-2594-42B8-BDD354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>
            <a:extLst>
              <a:ext uri="{FF2B5EF4-FFF2-40B4-BE49-F238E27FC236}">
                <a16:creationId xmlns:a16="http://schemas.microsoft.com/office/drawing/2014/main" id="{E373858A-6C4F-BE5D-A9CA-32F262FAE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>
                <a:latin typeface="Fira Sans" panose="020B0503050000020004" pitchFamily="34" charset="0"/>
                <a:sym typeface="Fira Sans Black"/>
              </a:rPr>
              <a:t>Gaussian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noise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and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selection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r>
              <a:rPr lang="it-IT" dirty="0" err="1">
                <a:latin typeface="Fira Sans" panose="020B0503050000020004" pitchFamily="34" charset="0"/>
                <a:sym typeface="Fira Sans Black"/>
              </a:rPr>
              <a:t>criteria</a:t>
            </a:r>
            <a:r>
              <a:rPr lang="it-IT" dirty="0">
                <a:latin typeface="Fira Sans" panose="020B0503050000020004" pitchFamily="34" charset="0"/>
                <a:sym typeface="Fira Sans Black"/>
              </a:rPr>
              <a:t> </a:t>
            </a:r>
            <a:endParaRPr dirty="0"/>
          </a:p>
        </p:txBody>
      </p:sp>
      <p:sp>
        <p:nvSpPr>
          <p:cNvPr id="882" name="Google Shape;882;p23">
            <a:extLst>
              <a:ext uri="{FF2B5EF4-FFF2-40B4-BE49-F238E27FC236}">
                <a16:creationId xmlns:a16="http://schemas.microsoft.com/office/drawing/2014/main" id="{0DDEE3BC-B122-1673-EBB1-E8542D81126B}"/>
              </a:ext>
            </a:extLst>
          </p:cNvPr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>
            <a:extLst>
              <a:ext uri="{FF2B5EF4-FFF2-40B4-BE49-F238E27FC236}">
                <a16:creationId xmlns:a16="http://schemas.microsoft.com/office/drawing/2014/main" id="{FC0913C2-4EBF-AE16-5992-24A3F8CBB62E}"/>
              </a:ext>
            </a:extLst>
          </p:cNvPr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DFCC74DB-2781-5996-708B-E75108D6D0D3}"/>
              </a:ext>
            </a:extLst>
          </p:cNvPr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>
            <a:extLst>
              <a:ext uri="{FF2B5EF4-FFF2-40B4-BE49-F238E27FC236}">
                <a16:creationId xmlns:a16="http://schemas.microsoft.com/office/drawing/2014/main" id="{04CCDBAC-3581-D20B-532B-80B57813AEAE}"/>
              </a:ext>
            </a:extLst>
          </p:cNvPr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8C9BBA5C-02DD-3113-59C7-AEF6B26F00E4}"/>
              </a:ext>
            </a:extLst>
          </p:cNvPr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>
            <a:extLst>
              <a:ext uri="{FF2B5EF4-FFF2-40B4-BE49-F238E27FC236}">
                <a16:creationId xmlns:a16="http://schemas.microsoft.com/office/drawing/2014/main" id="{6CA0EABD-FB62-0E3F-4AE0-FAF9E49C4F3C}"/>
              </a:ext>
            </a:extLst>
          </p:cNvPr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>
            <a:extLst>
              <a:ext uri="{FF2B5EF4-FFF2-40B4-BE49-F238E27FC236}">
                <a16:creationId xmlns:a16="http://schemas.microsoft.com/office/drawing/2014/main" id="{423A1D16-499A-2882-2755-4CCC71FF7B45}"/>
              </a:ext>
            </a:extLst>
          </p:cNvPr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>
            <a:extLst>
              <a:ext uri="{FF2B5EF4-FFF2-40B4-BE49-F238E27FC236}">
                <a16:creationId xmlns:a16="http://schemas.microsoft.com/office/drawing/2014/main" id="{69BCF8DE-15F3-DF5C-CB7E-2F3116B4D97F}"/>
              </a:ext>
            </a:extLst>
          </p:cNvPr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>
            <a:extLst>
              <a:ext uri="{FF2B5EF4-FFF2-40B4-BE49-F238E27FC236}">
                <a16:creationId xmlns:a16="http://schemas.microsoft.com/office/drawing/2014/main" id="{5F5F75B1-0762-5BD7-C40E-F22D53B1FD26}"/>
              </a:ext>
            </a:extLst>
          </p:cNvPr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>
            <a:extLst>
              <a:ext uri="{FF2B5EF4-FFF2-40B4-BE49-F238E27FC236}">
                <a16:creationId xmlns:a16="http://schemas.microsoft.com/office/drawing/2014/main" id="{7A32F1E7-920C-4968-4B90-35F4595E88A8}"/>
              </a:ext>
            </a:extLst>
          </p:cNvPr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E21EA898-9706-89DB-32D1-06BBF037E666}"/>
              </a:ext>
            </a:extLst>
          </p:cNvPr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A5BE468D-C787-92F1-B619-511CC858C173}"/>
              </a:ext>
            </a:extLst>
          </p:cNvPr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sp>
        <p:nvSpPr>
          <p:cNvPr id="990" name="Google Shape;990;p23">
            <a:extLst>
              <a:ext uri="{FF2B5EF4-FFF2-40B4-BE49-F238E27FC236}">
                <a16:creationId xmlns:a16="http://schemas.microsoft.com/office/drawing/2014/main" id="{EB51CC8D-CE95-D05B-F78B-B2D47BC44975}"/>
              </a:ext>
            </a:extLst>
          </p:cNvPr>
          <p:cNvSpPr txBox="1"/>
          <p:nvPr/>
        </p:nvSpPr>
        <p:spPr>
          <a:xfrm>
            <a:off x="387326" y="3763076"/>
            <a:ext cx="152369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σ </a:t>
            </a:r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tested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0.0001 e 0.01</a:t>
            </a:r>
          </a:p>
        </p:txBody>
      </p:sp>
      <p:sp>
        <p:nvSpPr>
          <p:cNvPr id="993" name="Google Shape;993;p23">
            <a:extLst>
              <a:ext uri="{FF2B5EF4-FFF2-40B4-BE49-F238E27FC236}">
                <a16:creationId xmlns:a16="http://schemas.microsoft.com/office/drawing/2014/main" id="{F203545B-7A09-8D37-E05C-BCD8DA881566}"/>
              </a:ext>
            </a:extLst>
          </p:cNvPr>
          <p:cNvSpPr txBox="1"/>
          <p:nvPr/>
        </p:nvSpPr>
        <p:spPr>
          <a:xfrm>
            <a:off x="2722359" y="3822016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1430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Noise added only to weights, not to biases</a:t>
            </a:r>
            <a:endParaRPr lang="it-IT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6" name="Google Shape;996;p23">
            <a:extLst>
              <a:ext uri="{FF2B5EF4-FFF2-40B4-BE49-F238E27FC236}">
                <a16:creationId xmlns:a16="http://schemas.microsoft.com/office/drawing/2014/main" id="{33971F50-8963-7AD7-4777-A9BBED4FE1CF}"/>
              </a:ext>
            </a:extLst>
          </p:cNvPr>
          <p:cNvSpPr txBox="1"/>
          <p:nvPr/>
        </p:nvSpPr>
        <p:spPr>
          <a:xfrm flipH="1">
            <a:off x="5035965" y="3806323"/>
            <a:ext cx="1366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Automatic selection of the “optimal” noise level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3">
            <a:extLst>
              <a:ext uri="{FF2B5EF4-FFF2-40B4-BE49-F238E27FC236}">
                <a16:creationId xmlns:a16="http://schemas.microsoft.com/office/drawing/2014/main" id="{A2A2E882-E206-0A5B-D343-7FF88CB88A11}"/>
              </a:ext>
            </a:extLst>
          </p:cNvPr>
          <p:cNvSpPr txBox="1"/>
          <p:nvPr/>
        </p:nvSpPr>
        <p:spPr>
          <a:xfrm flipH="1">
            <a:off x="7243591" y="3763076"/>
            <a:ext cx="148174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 algn="ctr"/>
            <a:r>
              <a:rPr lang="it-IT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≥ 50% e massima differenza tra predizione del modello avvelenato e disturbato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1040;p23">
            <a:extLst>
              <a:ext uri="{FF2B5EF4-FFF2-40B4-BE49-F238E27FC236}">
                <a16:creationId xmlns:a16="http://schemas.microsoft.com/office/drawing/2014/main" id="{78A80634-BCDE-0BE7-37D0-C6BF5F3AAEE9}"/>
              </a:ext>
            </a:extLst>
          </p:cNvPr>
          <p:cNvSpPr/>
          <p:nvPr/>
        </p:nvSpPr>
        <p:spPr>
          <a:xfrm>
            <a:off x="2713464" y="1257674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1;p23">
            <a:extLst>
              <a:ext uri="{FF2B5EF4-FFF2-40B4-BE49-F238E27FC236}">
                <a16:creationId xmlns:a16="http://schemas.microsoft.com/office/drawing/2014/main" id="{BF5F5062-7416-945B-0700-A49478B302AE}"/>
              </a:ext>
            </a:extLst>
          </p:cNvPr>
          <p:cNvSpPr/>
          <p:nvPr/>
        </p:nvSpPr>
        <p:spPr>
          <a:xfrm>
            <a:off x="2751290" y="1346224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0;p23">
            <a:extLst>
              <a:ext uri="{FF2B5EF4-FFF2-40B4-BE49-F238E27FC236}">
                <a16:creationId xmlns:a16="http://schemas.microsoft.com/office/drawing/2014/main" id="{D6DFB414-55E9-A719-5F14-F65D9F1D1209}"/>
              </a:ext>
            </a:extLst>
          </p:cNvPr>
          <p:cNvSpPr/>
          <p:nvPr/>
        </p:nvSpPr>
        <p:spPr>
          <a:xfrm>
            <a:off x="4957814" y="1273047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1;p23">
            <a:extLst>
              <a:ext uri="{FF2B5EF4-FFF2-40B4-BE49-F238E27FC236}">
                <a16:creationId xmlns:a16="http://schemas.microsoft.com/office/drawing/2014/main" id="{E966CFB8-2A4E-8CF6-A76A-FBCDCBE1A6A9}"/>
              </a:ext>
            </a:extLst>
          </p:cNvPr>
          <p:cNvSpPr/>
          <p:nvPr/>
        </p:nvSpPr>
        <p:spPr>
          <a:xfrm>
            <a:off x="4995640" y="1361597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0;p23">
            <a:extLst>
              <a:ext uri="{FF2B5EF4-FFF2-40B4-BE49-F238E27FC236}">
                <a16:creationId xmlns:a16="http://schemas.microsoft.com/office/drawing/2014/main" id="{E0BA8FC8-D16B-E8F7-7124-FE50B09FD947}"/>
              </a:ext>
            </a:extLst>
          </p:cNvPr>
          <p:cNvSpPr/>
          <p:nvPr/>
        </p:nvSpPr>
        <p:spPr>
          <a:xfrm>
            <a:off x="7205765" y="127942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1;p23">
            <a:extLst>
              <a:ext uri="{FF2B5EF4-FFF2-40B4-BE49-F238E27FC236}">
                <a16:creationId xmlns:a16="http://schemas.microsoft.com/office/drawing/2014/main" id="{25AEF5B7-5543-3900-EEDF-63019DDF39B4}"/>
              </a:ext>
            </a:extLst>
          </p:cNvPr>
          <p:cNvSpPr/>
          <p:nvPr/>
        </p:nvSpPr>
        <p:spPr>
          <a:xfrm>
            <a:off x="7243591" y="136797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0;p23">
            <a:extLst>
              <a:ext uri="{FF2B5EF4-FFF2-40B4-BE49-F238E27FC236}">
                <a16:creationId xmlns:a16="http://schemas.microsoft.com/office/drawing/2014/main" id="{FD2D2431-BFDC-A980-C243-762386B97232}"/>
              </a:ext>
            </a:extLst>
          </p:cNvPr>
          <p:cNvSpPr/>
          <p:nvPr/>
        </p:nvSpPr>
        <p:spPr>
          <a:xfrm>
            <a:off x="486250" y="1268586"/>
            <a:ext cx="1464112" cy="1464112"/>
          </a:xfrm>
          <a:custGeom>
            <a:avLst/>
            <a:gdLst/>
            <a:ahLst/>
            <a:cxnLst/>
            <a:rect l="l" t="t" r="r" b="b"/>
            <a:pathLst>
              <a:path w="43816" h="43816" extrusionOk="0">
                <a:moveTo>
                  <a:pt x="21908" y="1"/>
                </a:moveTo>
                <a:cubicBezTo>
                  <a:pt x="9812" y="1"/>
                  <a:pt x="1" y="9800"/>
                  <a:pt x="1" y="21908"/>
                </a:cubicBezTo>
                <a:cubicBezTo>
                  <a:pt x="1" y="34005"/>
                  <a:pt x="9812" y="43816"/>
                  <a:pt x="21908" y="43816"/>
                </a:cubicBezTo>
                <a:cubicBezTo>
                  <a:pt x="34005" y="43816"/>
                  <a:pt x="43816" y="34005"/>
                  <a:pt x="43816" y="21908"/>
                </a:cubicBezTo>
                <a:cubicBezTo>
                  <a:pt x="43816" y="9800"/>
                  <a:pt x="34005" y="1"/>
                  <a:pt x="219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1;p23">
            <a:extLst>
              <a:ext uri="{FF2B5EF4-FFF2-40B4-BE49-F238E27FC236}">
                <a16:creationId xmlns:a16="http://schemas.microsoft.com/office/drawing/2014/main" id="{46FF5D84-41BF-E3B7-79A9-D0701C7EFEF0}"/>
              </a:ext>
            </a:extLst>
          </p:cNvPr>
          <p:cNvSpPr/>
          <p:nvPr/>
        </p:nvSpPr>
        <p:spPr>
          <a:xfrm>
            <a:off x="524076" y="1357136"/>
            <a:ext cx="1337569" cy="1286845"/>
          </a:xfrm>
          <a:custGeom>
            <a:avLst/>
            <a:gdLst/>
            <a:ahLst/>
            <a:cxnLst/>
            <a:rect l="l" t="t" r="r" b="b"/>
            <a:pathLst>
              <a:path w="40029" h="38511" extrusionOk="0">
                <a:moveTo>
                  <a:pt x="20781" y="0"/>
                </a:moveTo>
                <a:cubicBezTo>
                  <a:pt x="15770" y="0"/>
                  <a:pt x="10842" y="1959"/>
                  <a:pt x="7156" y="5637"/>
                </a:cubicBezTo>
                <a:cubicBezTo>
                  <a:pt x="1655" y="11150"/>
                  <a:pt x="0" y="19425"/>
                  <a:pt x="2988" y="26628"/>
                </a:cubicBezTo>
                <a:cubicBezTo>
                  <a:pt x="5965" y="33819"/>
                  <a:pt x="12990" y="38511"/>
                  <a:pt x="20776" y="38511"/>
                </a:cubicBezTo>
                <a:cubicBezTo>
                  <a:pt x="31409" y="38499"/>
                  <a:pt x="40017" y="29890"/>
                  <a:pt x="40029" y="19258"/>
                </a:cubicBezTo>
                <a:cubicBezTo>
                  <a:pt x="40029" y="11471"/>
                  <a:pt x="35338" y="4447"/>
                  <a:pt x="28146" y="1470"/>
                </a:cubicBezTo>
                <a:cubicBezTo>
                  <a:pt x="25764" y="480"/>
                  <a:pt x="23262" y="0"/>
                  <a:pt x="207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magine 13" descr="Immagine che contiene arte, modell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4523786-6B1A-8446-405B-85D23FE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91" y="1605637"/>
            <a:ext cx="1201913" cy="811522"/>
          </a:xfrm>
          <a:prstGeom prst="rect">
            <a:avLst/>
          </a:prstGeom>
        </p:spPr>
      </p:pic>
      <p:pic>
        <p:nvPicPr>
          <p:cNvPr id="22" name="Immagine 21" descr="Immagine che contiene cerchi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5F0E99CC-1ABD-D13E-AB90-517E3EF2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4" y="1657131"/>
            <a:ext cx="768200" cy="768200"/>
          </a:xfrm>
          <a:prstGeom prst="rect">
            <a:avLst/>
          </a:prstGeom>
        </p:spPr>
      </p:pic>
      <p:pic>
        <p:nvPicPr>
          <p:cNvPr id="28" name="Immagine 27" descr="Immagine che contiene Elementi grafici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9FC0775-502C-2E6A-2D2C-DBC3F7A0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6" y="1618308"/>
            <a:ext cx="953095" cy="916743"/>
          </a:xfrm>
          <a:prstGeom prst="rect">
            <a:avLst/>
          </a:prstGeom>
        </p:spPr>
      </p:pic>
      <p:pic>
        <p:nvPicPr>
          <p:cNvPr id="30" name="Immagine 29" descr="Immagine che contiene schermata, Elementi grafici, viola&#10;&#10;Il contenuto generato dall'IA potrebbe non essere corretto.">
            <a:extLst>
              <a:ext uri="{FF2B5EF4-FFF2-40B4-BE49-F238E27FC236}">
                <a16:creationId xmlns:a16="http://schemas.microsoft.com/office/drawing/2014/main" id="{08F2703D-17F5-DD58-3B54-152A74DF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90" y="1605637"/>
            <a:ext cx="1736035" cy="11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20EE93-7885-C64F-919A-D49418C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>
            <a:extLst>
              <a:ext uri="{FF2B5EF4-FFF2-40B4-BE49-F238E27FC236}">
                <a16:creationId xmlns:a16="http://schemas.microsoft.com/office/drawing/2014/main" id="{2B5F96D0-0522-9493-B3AD-3F8FA8F66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 Black" panose="020B0A03050000020004" pitchFamily="34" charset="0"/>
              </a:rPr>
              <a:t>Sparsification</a:t>
            </a:r>
            <a:endParaRPr dirty="0">
              <a:latin typeface="Fira Sans Black" panose="020B0A03050000020004" pitchFamily="34" charset="0"/>
            </a:endParaRPr>
          </a:p>
        </p:txBody>
      </p:sp>
      <p:grpSp>
        <p:nvGrpSpPr>
          <p:cNvPr id="367" name="Google Shape;367;p19">
            <a:extLst>
              <a:ext uri="{FF2B5EF4-FFF2-40B4-BE49-F238E27FC236}">
                <a16:creationId xmlns:a16="http://schemas.microsoft.com/office/drawing/2014/main" id="{A3BDDEA4-3520-A25F-C8EA-5D1754D5D353}"/>
              </a:ext>
            </a:extLst>
          </p:cNvPr>
          <p:cNvGrpSpPr/>
          <p:nvPr/>
        </p:nvGrpSpPr>
        <p:grpSpPr>
          <a:xfrm>
            <a:off x="5328178" y="3305225"/>
            <a:ext cx="3350030" cy="1057250"/>
            <a:chOff x="5328178" y="3305225"/>
            <a:chExt cx="3350030" cy="1057250"/>
          </a:xfrm>
        </p:grpSpPr>
        <p:cxnSp>
          <p:nvCxnSpPr>
            <p:cNvPr id="368" name="Google Shape;368;p19">
              <a:extLst>
                <a:ext uri="{FF2B5EF4-FFF2-40B4-BE49-F238E27FC236}">
                  <a16:creationId xmlns:a16="http://schemas.microsoft.com/office/drawing/2014/main" id="{8F8C9555-BE65-C5A5-28CA-554A0276F075}"/>
                </a:ext>
              </a:extLst>
            </p:cNvPr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>
              <a:extLst>
                <a:ext uri="{FF2B5EF4-FFF2-40B4-BE49-F238E27FC236}">
                  <a16:creationId xmlns:a16="http://schemas.microsoft.com/office/drawing/2014/main" id="{6E379C3B-E9DE-CC0C-D79A-8018E7E2A1C5}"/>
                </a:ext>
              </a:extLst>
            </p:cNvPr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sp>
            <p:nvSpPr>
              <p:cNvPr id="371" name="Google Shape;371;p19">
                <a:extLst>
                  <a:ext uri="{FF2B5EF4-FFF2-40B4-BE49-F238E27FC236}">
                    <a16:creationId xmlns:a16="http://schemas.microsoft.com/office/drawing/2014/main" id="{68D9BBF8-5E21-E93C-A4D2-EE02E878117B}"/>
                  </a:ext>
                </a:extLst>
              </p:cNvPr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>
                <a:extLst>
                  <a:ext uri="{FF2B5EF4-FFF2-40B4-BE49-F238E27FC236}">
                    <a16:creationId xmlns:a16="http://schemas.microsoft.com/office/drawing/2014/main" id="{A95AC4FB-C671-F8E3-9512-6DCE33F1BB77}"/>
                  </a:ext>
                </a:extLst>
              </p:cNvPr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>
                <a:extLst>
                  <a:ext uri="{FF2B5EF4-FFF2-40B4-BE49-F238E27FC236}">
                    <a16:creationId xmlns:a16="http://schemas.microsoft.com/office/drawing/2014/main" id="{98A1C19D-9458-545C-3523-678F1A63C77D}"/>
                  </a:ext>
                </a:extLst>
              </p:cNvPr>
              <p:cNvSpPr/>
              <p:nvPr/>
            </p:nvSpPr>
            <p:spPr>
              <a:xfrm flipH="1">
                <a:off x="7776037" y="3460810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11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11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>
                <a:extLst>
                  <a:ext uri="{FF2B5EF4-FFF2-40B4-BE49-F238E27FC236}">
                    <a16:creationId xmlns:a16="http://schemas.microsoft.com/office/drawing/2014/main" id="{BC276B39-3CBF-1BC3-0A0E-BB7A184E37CB}"/>
                  </a:ext>
                </a:extLst>
              </p:cNvPr>
              <p:cNvSpPr/>
              <p:nvPr/>
            </p:nvSpPr>
            <p:spPr>
              <a:xfrm flipH="1">
                <a:off x="7812728" y="3498602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90" y="17431"/>
                    </a:cubicBezTo>
                    <a:cubicBezTo>
                      <a:pt x="13657" y="17431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>
            <a:extLst>
              <a:ext uri="{FF2B5EF4-FFF2-40B4-BE49-F238E27FC236}">
                <a16:creationId xmlns:a16="http://schemas.microsoft.com/office/drawing/2014/main" id="{714E90FD-76C3-711B-033C-5C506BB65582}"/>
              </a:ext>
            </a:extLst>
          </p:cNvPr>
          <p:cNvGrpSpPr/>
          <p:nvPr/>
        </p:nvGrpSpPr>
        <p:grpSpPr>
          <a:xfrm>
            <a:off x="5328178" y="1528475"/>
            <a:ext cx="3350030" cy="902950"/>
            <a:chOff x="5328178" y="1528475"/>
            <a:chExt cx="3350030" cy="902950"/>
          </a:xfrm>
        </p:grpSpPr>
        <p:cxnSp>
          <p:nvCxnSpPr>
            <p:cNvPr id="377" name="Google Shape;377;p19">
              <a:extLst>
                <a:ext uri="{FF2B5EF4-FFF2-40B4-BE49-F238E27FC236}">
                  <a16:creationId xmlns:a16="http://schemas.microsoft.com/office/drawing/2014/main" id="{30AB1AB8-58C0-553D-278B-398DCFDC2C85}"/>
                </a:ext>
              </a:extLst>
            </p:cNvPr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9" name="Google Shape;379;p19">
              <a:extLst>
                <a:ext uri="{FF2B5EF4-FFF2-40B4-BE49-F238E27FC236}">
                  <a16:creationId xmlns:a16="http://schemas.microsoft.com/office/drawing/2014/main" id="{FA24F3B1-B400-EB47-8EE7-5A77B4724D78}"/>
                </a:ext>
              </a:extLst>
            </p:cNvPr>
            <p:cNvGrpSpPr/>
            <p:nvPr/>
          </p:nvGrpSpPr>
          <p:grpSpPr>
            <a:xfrm>
              <a:off x="6147780" y="1528475"/>
              <a:ext cx="2530428" cy="901666"/>
              <a:chOff x="6147780" y="1528475"/>
              <a:chExt cx="2530428" cy="901666"/>
            </a:xfrm>
          </p:grpSpPr>
          <p:sp>
            <p:nvSpPr>
              <p:cNvPr id="380" name="Google Shape;380;p19">
                <a:extLst>
                  <a:ext uri="{FF2B5EF4-FFF2-40B4-BE49-F238E27FC236}">
                    <a16:creationId xmlns:a16="http://schemas.microsoft.com/office/drawing/2014/main" id="{F6B88A97-8F21-22E6-F898-BC737DC1B673}"/>
                  </a:ext>
                </a:extLst>
              </p:cNvPr>
              <p:cNvSpPr/>
              <p:nvPr/>
            </p:nvSpPr>
            <p:spPr>
              <a:xfrm flipH="1">
                <a:off x="6147780" y="1528475"/>
                <a:ext cx="207938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extLst>
                  <a:ext uri="{FF2B5EF4-FFF2-40B4-BE49-F238E27FC236}">
                    <a16:creationId xmlns:a16="http://schemas.microsoft.com/office/drawing/2014/main" id="{E10D2A0B-1A98-2DB1-D259-C2A5176987F3}"/>
                  </a:ext>
                </a:extLst>
              </p:cNvPr>
              <p:cNvSpPr/>
              <p:nvPr/>
            </p:nvSpPr>
            <p:spPr>
              <a:xfrm flipH="1">
                <a:off x="6191229" y="1578313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>
                <a:extLst>
                  <a:ext uri="{FF2B5EF4-FFF2-40B4-BE49-F238E27FC236}">
                    <a16:creationId xmlns:a16="http://schemas.microsoft.com/office/drawing/2014/main" id="{ADF915F6-8D66-3FDE-FA70-12CDFD07CD2B}"/>
                  </a:ext>
                </a:extLst>
              </p:cNvPr>
              <p:cNvSpPr/>
              <p:nvPr/>
            </p:nvSpPr>
            <p:spPr>
              <a:xfrm flipH="1">
                <a:off x="7776037" y="1528476"/>
                <a:ext cx="902171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22" h="19611" extrusionOk="0">
                    <a:moveTo>
                      <a:pt x="19622" y="9800"/>
                    </a:moveTo>
                    <a:cubicBezTo>
                      <a:pt x="19622" y="15217"/>
                      <a:pt x="15228" y="19610"/>
                      <a:pt x="9811" y="19610"/>
                    </a:cubicBezTo>
                    <a:cubicBezTo>
                      <a:pt x="4393" y="19610"/>
                      <a:pt x="0" y="15217"/>
                      <a:pt x="0" y="9800"/>
                    </a:cubicBezTo>
                    <a:cubicBezTo>
                      <a:pt x="0" y="4394"/>
                      <a:pt x="4393" y="1"/>
                      <a:pt x="9811" y="1"/>
                    </a:cubicBezTo>
                    <a:cubicBezTo>
                      <a:pt x="15228" y="1"/>
                      <a:pt x="19622" y="4394"/>
                      <a:pt x="19622" y="98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>
                <a:extLst>
                  <a:ext uri="{FF2B5EF4-FFF2-40B4-BE49-F238E27FC236}">
                    <a16:creationId xmlns:a16="http://schemas.microsoft.com/office/drawing/2014/main" id="{A5948F04-58B0-2BB1-1891-0C1368948E19}"/>
                  </a:ext>
                </a:extLst>
              </p:cNvPr>
              <p:cNvSpPr/>
              <p:nvPr/>
            </p:nvSpPr>
            <p:spPr>
              <a:xfrm flipH="1">
                <a:off x="7812728" y="1566268"/>
                <a:ext cx="82773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7979" extrusionOk="0">
                    <a:moveTo>
                      <a:pt x="8990" y="17979"/>
                    </a:moveTo>
                    <a:cubicBezTo>
                      <a:pt x="4037" y="17979"/>
                      <a:pt x="1" y="13942"/>
                      <a:pt x="1" y="8989"/>
                    </a:cubicBezTo>
                    <a:cubicBezTo>
                      <a:pt x="1" y="4025"/>
                      <a:pt x="4037" y="0"/>
                      <a:pt x="8990" y="0"/>
                    </a:cubicBezTo>
                    <a:cubicBezTo>
                      <a:pt x="13955" y="0"/>
                      <a:pt x="17979" y="4025"/>
                      <a:pt x="17979" y="8989"/>
                    </a:cubicBezTo>
                    <a:cubicBezTo>
                      <a:pt x="18003" y="13942"/>
                      <a:pt x="13955" y="17979"/>
                      <a:pt x="8990" y="17979"/>
                    </a:cubicBezTo>
                    <a:close/>
                    <a:moveTo>
                      <a:pt x="8990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90" y="17443"/>
                    </a:cubicBezTo>
                    <a:cubicBezTo>
                      <a:pt x="13657" y="17443"/>
                      <a:pt x="17443" y="13645"/>
                      <a:pt x="17443" y="8989"/>
                    </a:cubicBezTo>
                    <a:cubicBezTo>
                      <a:pt x="17443" y="4322"/>
                      <a:pt x="13669" y="536"/>
                      <a:pt x="8990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19">
            <a:extLst>
              <a:ext uri="{FF2B5EF4-FFF2-40B4-BE49-F238E27FC236}">
                <a16:creationId xmlns:a16="http://schemas.microsoft.com/office/drawing/2014/main" id="{78349CA2-D4CF-D495-9911-50B57BEBA59B}"/>
              </a:ext>
            </a:extLst>
          </p:cNvPr>
          <p:cNvGrpSpPr/>
          <p:nvPr/>
        </p:nvGrpSpPr>
        <p:grpSpPr>
          <a:xfrm>
            <a:off x="6366833" y="1647940"/>
            <a:ext cx="1242279" cy="674910"/>
            <a:chOff x="7225421" y="1647940"/>
            <a:chExt cx="1242279" cy="674910"/>
          </a:xfrm>
        </p:grpSpPr>
        <p:sp>
          <p:nvSpPr>
            <p:cNvPr id="390" name="Google Shape;390;p19">
              <a:extLst>
                <a:ext uri="{FF2B5EF4-FFF2-40B4-BE49-F238E27FC236}">
                  <a16:creationId xmlns:a16="http://schemas.microsoft.com/office/drawing/2014/main" id="{4B1728D2-D46E-4881-6024-604CEAEE0803}"/>
                </a:ext>
              </a:extLst>
            </p:cNvPr>
            <p:cNvSpPr txBox="1"/>
            <p:nvPr/>
          </p:nvSpPr>
          <p:spPr>
            <a:xfrm>
              <a:off x="7225421" y="164794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variabile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>
              <a:extLst>
                <a:ext uri="{FF2B5EF4-FFF2-40B4-BE49-F238E27FC236}">
                  <a16:creationId xmlns:a16="http://schemas.microsoft.com/office/drawing/2014/main" id="{E1D0642D-9D67-C9F8-E5DF-AAA1A319A684}"/>
                </a:ext>
              </a:extLst>
            </p:cNvPr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Threshold = 10th percentile of the distribution.</a:t>
              </a:r>
            </a:p>
            <a:p>
              <a:pPr lvl="0" algn="r"/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 this threshold, there is a suspicion of poisoning.</a:t>
              </a:r>
              <a:endParaRPr sz="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>
            <a:extLst>
              <a:ext uri="{FF2B5EF4-FFF2-40B4-BE49-F238E27FC236}">
                <a16:creationId xmlns:a16="http://schemas.microsoft.com/office/drawing/2014/main" id="{AFB31C5D-3314-74F7-0E7A-1005DB85821C}"/>
              </a:ext>
            </a:extLst>
          </p:cNvPr>
          <p:cNvGrpSpPr/>
          <p:nvPr/>
        </p:nvGrpSpPr>
        <p:grpSpPr>
          <a:xfrm>
            <a:off x="6375512" y="3589200"/>
            <a:ext cx="1233600" cy="690835"/>
            <a:chOff x="7234100" y="3595125"/>
            <a:chExt cx="1233600" cy="690835"/>
          </a:xfrm>
        </p:grpSpPr>
        <p:sp>
          <p:nvSpPr>
            <p:cNvPr id="393" name="Google Shape;393;p19">
              <a:extLst>
                <a:ext uri="{FF2B5EF4-FFF2-40B4-BE49-F238E27FC236}">
                  <a16:creationId xmlns:a16="http://schemas.microsoft.com/office/drawing/2014/main" id="{7BF68B88-C8FF-5E00-9389-85B74127AC7C}"/>
                </a:ext>
              </a:extLst>
            </p:cNvPr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Confronto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>
              <a:extLst>
                <a:ext uri="{FF2B5EF4-FFF2-40B4-BE49-F238E27FC236}">
                  <a16:creationId xmlns:a16="http://schemas.microsoft.com/office/drawing/2014/main" id="{1910959B-0C56-0A7C-73F4-7842F7B5DE16}"/>
                </a:ext>
              </a:extLst>
            </p:cNvPr>
            <p:cNvSpPr txBox="1"/>
            <p:nvPr/>
          </p:nvSpPr>
          <p:spPr>
            <a:xfrm>
              <a:off x="7234100" y="384376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stability of the prediction is analyzed with various pruning rates.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>
            <a:extLst>
              <a:ext uri="{FF2B5EF4-FFF2-40B4-BE49-F238E27FC236}">
                <a16:creationId xmlns:a16="http://schemas.microsoft.com/office/drawing/2014/main" id="{2BA7BE93-6ECE-30E8-DDB1-A07A4B88AD17}"/>
              </a:ext>
            </a:extLst>
          </p:cNvPr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>
              <a:extLst>
                <a:ext uri="{FF2B5EF4-FFF2-40B4-BE49-F238E27FC236}">
                  <a16:creationId xmlns:a16="http://schemas.microsoft.com/office/drawing/2014/main" id="{348C9354-E4AF-73E9-CE13-90CD8D9259EB}"/>
                </a:ext>
              </a:extLst>
            </p:cNvPr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8" name="Google Shape;398;p19">
              <a:extLst>
                <a:ext uri="{FF2B5EF4-FFF2-40B4-BE49-F238E27FC236}">
                  <a16:creationId xmlns:a16="http://schemas.microsoft.com/office/drawing/2014/main" id="{EF3B9C8C-AD55-F75F-96E6-150E1516BDAE}"/>
                </a:ext>
              </a:extLst>
            </p:cNvPr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sp>
            <p:nvSpPr>
              <p:cNvPr id="399" name="Google Shape;399;p19">
                <a:extLst>
                  <a:ext uri="{FF2B5EF4-FFF2-40B4-BE49-F238E27FC236}">
                    <a16:creationId xmlns:a16="http://schemas.microsoft.com/office/drawing/2014/main" id="{3176118E-8CE9-CAA3-D10E-78D607A2D8DB}"/>
                  </a:ext>
                </a:extLst>
              </p:cNvPr>
              <p:cNvSpPr/>
              <p:nvPr/>
            </p:nvSpPr>
            <p:spPr>
              <a:xfrm>
                <a:off x="916800" y="3460810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>
                <a:extLst>
                  <a:ext uri="{FF2B5EF4-FFF2-40B4-BE49-F238E27FC236}">
                    <a16:creationId xmlns:a16="http://schemas.microsoft.com/office/drawing/2014/main" id="{0D75097C-A1D3-8F5C-8ECD-9761817C12C7}"/>
                  </a:ext>
                </a:extLst>
              </p:cNvPr>
              <p:cNvSpPr/>
              <p:nvPr/>
            </p:nvSpPr>
            <p:spPr>
              <a:xfrm>
                <a:off x="959868" y="3510648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lnTo>
                      <a:pt x="1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>
                <a:extLst>
                  <a:ext uri="{FF2B5EF4-FFF2-40B4-BE49-F238E27FC236}">
                    <a16:creationId xmlns:a16="http://schemas.microsoft.com/office/drawing/2014/main" id="{991ED87E-EB2B-B5F3-3355-736A4E787425}"/>
                  </a:ext>
                </a:extLst>
              </p:cNvPr>
              <p:cNvSpPr/>
              <p:nvPr/>
            </p:nvSpPr>
            <p:spPr>
              <a:xfrm>
                <a:off x="465711" y="3460810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11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11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19">
                <a:extLst>
                  <a:ext uri="{FF2B5EF4-FFF2-40B4-BE49-F238E27FC236}">
                    <a16:creationId xmlns:a16="http://schemas.microsoft.com/office/drawing/2014/main" id="{50CCEF0B-55E9-00E3-160E-1AF473211AC1}"/>
                  </a:ext>
                </a:extLst>
              </p:cNvPr>
              <p:cNvSpPr/>
              <p:nvPr/>
            </p:nvSpPr>
            <p:spPr>
              <a:xfrm>
                <a:off x="503504" y="3498602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31"/>
                      <a:pt x="8989" y="17431"/>
                    </a:cubicBezTo>
                    <a:cubicBezTo>
                      <a:pt x="13645" y="17431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>
            <a:extLst>
              <a:ext uri="{FF2B5EF4-FFF2-40B4-BE49-F238E27FC236}">
                <a16:creationId xmlns:a16="http://schemas.microsoft.com/office/drawing/2014/main" id="{E3B1B511-86D2-C30F-5549-3CD494C3FB97}"/>
              </a:ext>
            </a:extLst>
          </p:cNvPr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>
              <a:extLst>
                <a:ext uri="{FF2B5EF4-FFF2-40B4-BE49-F238E27FC236}">
                  <a16:creationId xmlns:a16="http://schemas.microsoft.com/office/drawing/2014/main" id="{6ECB47F1-0849-01D7-DE57-10DBB2312049}"/>
                </a:ext>
              </a:extLst>
            </p:cNvPr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>
              <a:extLst>
                <a:ext uri="{FF2B5EF4-FFF2-40B4-BE49-F238E27FC236}">
                  <a16:creationId xmlns:a16="http://schemas.microsoft.com/office/drawing/2014/main" id="{26C28CD9-65B2-3A09-AB10-E630230F80EA}"/>
                </a:ext>
              </a:extLst>
            </p:cNvPr>
            <p:cNvGrpSpPr/>
            <p:nvPr/>
          </p:nvGrpSpPr>
          <p:grpSpPr>
            <a:xfrm>
              <a:off x="465711" y="1528475"/>
              <a:ext cx="2530607" cy="901666"/>
              <a:chOff x="465711" y="1528475"/>
              <a:chExt cx="2530607" cy="901666"/>
            </a:xfrm>
          </p:grpSpPr>
          <p:sp>
            <p:nvSpPr>
              <p:cNvPr id="412" name="Google Shape;412;p19">
                <a:extLst>
                  <a:ext uri="{FF2B5EF4-FFF2-40B4-BE49-F238E27FC236}">
                    <a16:creationId xmlns:a16="http://schemas.microsoft.com/office/drawing/2014/main" id="{9BD7D4CD-1BF4-F547-5453-84CA43E0777B}"/>
                  </a:ext>
                </a:extLst>
              </p:cNvPr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>
                <a:extLst>
                  <a:ext uri="{FF2B5EF4-FFF2-40B4-BE49-F238E27FC236}">
                    <a16:creationId xmlns:a16="http://schemas.microsoft.com/office/drawing/2014/main" id="{6DE8C5B4-905F-4D7D-04D6-AC38AD036F2C}"/>
                  </a:ext>
                </a:extLst>
              </p:cNvPr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>
                <a:extLst>
                  <a:ext uri="{FF2B5EF4-FFF2-40B4-BE49-F238E27FC236}">
                    <a16:creationId xmlns:a16="http://schemas.microsoft.com/office/drawing/2014/main" id="{D2A0DC4C-001C-53FA-69FF-3EC9D4FEC06F}"/>
                  </a:ext>
                </a:extLst>
              </p:cNvPr>
              <p:cNvSpPr/>
              <p:nvPr/>
            </p:nvSpPr>
            <p:spPr>
              <a:xfrm>
                <a:off x="465711" y="1528476"/>
                <a:ext cx="901665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19611" h="19611" extrusionOk="0">
                    <a:moveTo>
                      <a:pt x="19610" y="9800"/>
                    </a:moveTo>
                    <a:cubicBezTo>
                      <a:pt x="19610" y="15217"/>
                      <a:pt x="15229" y="19610"/>
                      <a:pt x="9811" y="19610"/>
                    </a:cubicBezTo>
                    <a:cubicBezTo>
                      <a:pt x="4394" y="19610"/>
                      <a:pt x="1" y="15217"/>
                      <a:pt x="1" y="9800"/>
                    </a:cubicBezTo>
                    <a:cubicBezTo>
                      <a:pt x="1" y="4394"/>
                      <a:pt x="4394" y="1"/>
                      <a:pt x="9811" y="1"/>
                    </a:cubicBezTo>
                    <a:cubicBezTo>
                      <a:pt x="15229" y="1"/>
                      <a:pt x="19610" y="4394"/>
                      <a:pt x="19610" y="9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>
                <a:extLst>
                  <a:ext uri="{FF2B5EF4-FFF2-40B4-BE49-F238E27FC236}">
                    <a16:creationId xmlns:a16="http://schemas.microsoft.com/office/drawing/2014/main" id="{C94A5ECE-9A53-8DD0-14D8-82E231BE0D91}"/>
                  </a:ext>
                </a:extLst>
              </p:cNvPr>
              <p:cNvSpPr/>
              <p:nvPr/>
            </p:nvSpPr>
            <p:spPr>
              <a:xfrm>
                <a:off x="503504" y="1566268"/>
                <a:ext cx="826629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17979" extrusionOk="0">
                    <a:moveTo>
                      <a:pt x="8989" y="17979"/>
                    </a:moveTo>
                    <a:cubicBezTo>
                      <a:pt x="4036" y="17979"/>
                      <a:pt x="0" y="13942"/>
                      <a:pt x="0" y="8989"/>
                    </a:cubicBezTo>
                    <a:cubicBezTo>
                      <a:pt x="0" y="4025"/>
                      <a:pt x="4036" y="0"/>
                      <a:pt x="8989" y="0"/>
                    </a:cubicBezTo>
                    <a:cubicBezTo>
                      <a:pt x="13942" y="0"/>
                      <a:pt x="17979" y="4025"/>
                      <a:pt x="17979" y="8989"/>
                    </a:cubicBezTo>
                    <a:cubicBezTo>
                      <a:pt x="17979" y="13942"/>
                      <a:pt x="13942" y="17979"/>
                      <a:pt x="8989" y="17979"/>
                    </a:cubicBezTo>
                    <a:close/>
                    <a:moveTo>
                      <a:pt x="8989" y="536"/>
                    </a:moveTo>
                    <a:cubicBezTo>
                      <a:pt x="4334" y="536"/>
                      <a:pt x="536" y="4322"/>
                      <a:pt x="536" y="8989"/>
                    </a:cubicBezTo>
                    <a:cubicBezTo>
                      <a:pt x="536" y="13645"/>
                      <a:pt x="4334" y="17443"/>
                      <a:pt x="8989" y="17443"/>
                    </a:cubicBezTo>
                    <a:cubicBezTo>
                      <a:pt x="13645" y="17443"/>
                      <a:pt x="17443" y="13645"/>
                      <a:pt x="17443" y="8989"/>
                    </a:cubicBezTo>
                    <a:cubicBezTo>
                      <a:pt x="17443" y="4322"/>
                      <a:pt x="13645" y="536"/>
                      <a:pt x="8989" y="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19">
            <a:extLst>
              <a:ext uri="{FF2B5EF4-FFF2-40B4-BE49-F238E27FC236}">
                <a16:creationId xmlns:a16="http://schemas.microsoft.com/office/drawing/2014/main" id="{42A1B360-1523-5259-E133-4162E4845E90}"/>
              </a:ext>
            </a:extLst>
          </p:cNvPr>
          <p:cNvGrpSpPr/>
          <p:nvPr/>
        </p:nvGrpSpPr>
        <p:grpSpPr>
          <a:xfrm>
            <a:off x="1337607" y="1663174"/>
            <a:ext cx="1568648" cy="729170"/>
            <a:chOff x="1337607" y="1663174"/>
            <a:chExt cx="1568648" cy="729170"/>
          </a:xfrm>
        </p:grpSpPr>
        <p:sp>
          <p:nvSpPr>
            <p:cNvPr id="422" name="Google Shape;422;p19">
              <a:extLst>
                <a:ext uri="{FF2B5EF4-FFF2-40B4-BE49-F238E27FC236}">
                  <a16:creationId xmlns:a16="http://schemas.microsoft.com/office/drawing/2014/main" id="{5E0B0110-0438-423F-904B-FA5F7098475A}"/>
                </a:ext>
              </a:extLst>
            </p:cNvPr>
            <p:cNvSpPr txBox="1"/>
            <p:nvPr/>
          </p:nvSpPr>
          <p:spPr>
            <a:xfrm>
              <a:off x="1462436" y="1663174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</a:t>
              </a:r>
              <a:endParaRPr sz="105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/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700" i="1">
                            <a:latin typeface="Cambria Math" panose="02040503050406030204" pitchFamily="18" charset="0"/>
                          </a:rPr>
                          <m:t>𝑆𝑡𝑎𝑏𝑖𝑙𝑖𝑡𝑦</m:t>
                        </m:r>
                        <m:d>
                          <m:d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ar-AE" sz="7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7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ar-AE" sz="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ar-AE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ar-AE" sz="7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𝑜𝑟𝑖𝑔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mc:Choice>
          <mc:Fallback xmlns="">
            <p:sp>
              <p:nvSpPr>
                <p:cNvPr id="423" name="Google Shape;423;p19">
                  <a:extLst>
                    <a:ext uri="{FF2B5EF4-FFF2-40B4-BE49-F238E27FC236}">
                      <a16:creationId xmlns:a16="http://schemas.microsoft.com/office/drawing/2014/main" id="{E9A67D71-5F99-EFDE-90F6-4C167CBC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607" y="1773227"/>
                  <a:ext cx="1568648" cy="619117"/>
                </a:xfrm>
                <a:prstGeom prst="rect">
                  <a:avLst/>
                </a:prstGeom>
                <a:blipFill>
                  <a:blip r:embed="rId3"/>
                  <a:stretch>
                    <a:fillRect t="-37624" r="-2713" b="-643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Google Shape;424;p19">
            <a:extLst>
              <a:ext uri="{FF2B5EF4-FFF2-40B4-BE49-F238E27FC236}">
                <a16:creationId xmlns:a16="http://schemas.microsoft.com/office/drawing/2014/main" id="{F84E1234-B572-AD1B-B761-907570988EE5}"/>
              </a:ext>
            </a:extLst>
          </p:cNvPr>
          <p:cNvGrpSpPr/>
          <p:nvPr/>
        </p:nvGrpSpPr>
        <p:grpSpPr>
          <a:xfrm>
            <a:off x="1360756" y="3589201"/>
            <a:ext cx="1490471" cy="692438"/>
            <a:chOff x="1360756" y="3595125"/>
            <a:chExt cx="1490471" cy="692438"/>
          </a:xfrm>
        </p:grpSpPr>
        <p:sp>
          <p:nvSpPr>
            <p:cNvPr id="425" name="Google Shape;425;p19">
              <a:extLst>
                <a:ext uri="{FF2B5EF4-FFF2-40B4-BE49-F238E27FC236}">
                  <a16:creationId xmlns:a16="http://schemas.microsoft.com/office/drawing/2014/main" id="{8F62FD7D-D089-E6DB-91AF-076E2EC896D5}"/>
                </a:ext>
              </a:extLst>
            </p:cNvPr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>
              <a:extLst>
                <a:ext uri="{FF2B5EF4-FFF2-40B4-BE49-F238E27FC236}">
                  <a16:creationId xmlns:a16="http://schemas.microsoft.com/office/drawing/2014/main" id="{40AF84C0-E681-1699-6235-96E1889FBC98}"/>
                </a:ext>
              </a:extLst>
            </p:cNvPr>
            <p:cNvSpPr txBox="1"/>
            <p:nvPr/>
          </p:nvSpPr>
          <p:spPr>
            <a:xfrm>
              <a:off x="1360756" y="3845363"/>
              <a:ext cx="149047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Aft>
                  <a:spcPts val="600"/>
                </a:spcAft>
                <a:buClr>
                  <a:schemeClr val="dk1"/>
                </a:buClr>
                <a:buSzPts val="1800"/>
              </a:pP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Pruning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on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percentages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0–90%.</a:t>
              </a:r>
              <a:b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Weights </a:t>
              </a:r>
              <a:r>
                <a:rPr lang="it-IT" sz="7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below</a:t>
              </a:r>
              <a:r>
                <a:rPr lang="it-IT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the ρ </a:t>
              </a:r>
              <a:r>
                <a:rPr lang="en-US" sz="7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quantile are set to zero</a:t>
              </a:r>
              <a:endParaRPr lang="it-IT" sz="7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>
            <a:extLst>
              <a:ext uri="{FF2B5EF4-FFF2-40B4-BE49-F238E27FC236}">
                <a16:creationId xmlns:a16="http://schemas.microsoft.com/office/drawing/2014/main" id="{373254F5-B280-5DBE-E1A4-4A94127806DB}"/>
              </a:ext>
            </a:extLst>
          </p:cNvPr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>
              <a:extLst>
                <a:ext uri="{FF2B5EF4-FFF2-40B4-BE49-F238E27FC236}">
                  <a16:creationId xmlns:a16="http://schemas.microsoft.com/office/drawing/2014/main" id="{431FCA6C-C865-F675-504B-7DA57E1958B8}"/>
                </a:ext>
              </a:extLst>
            </p:cNvPr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>
                <a:extLst>
                  <a:ext uri="{FF2B5EF4-FFF2-40B4-BE49-F238E27FC236}">
                    <a16:creationId xmlns:a16="http://schemas.microsoft.com/office/drawing/2014/main" id="{963F858F-1EF4-F498-504C-0F6A04E72B3B}"/>
                  </a:ext>
                </a:extLst>
              </p:cNvPr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>
                <a:extLst>
                  <a:ext uri="{FF2B5EF4-FFF2-40B4-BE49-F238E27FC236}">
                    <a16:creationId xmlns:a16="http://schemas.microsoft.com/office/drawing/2014/main" id="{E3C6207D-0FB8-1705-797B-02EE8C0C7DB6}"/>
                  </a:ext>
                </a:extLst>
              </p:cNvPr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>
                <a:extLst>
                  <a:ext uri="{FF2B5EF4-FFF2-40B4-BE49-F238E27FC236}">
                    <a16:creationId xmlns:a16="http://schemas.microsoft.com/office/drawing/2014/main" id="{68F59EE0-7321-E1EF-FE59-51EC99FEB60B}"/>
                  </a:ext>
                </a:extLst>
              </p:cNvPr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>
                <a:extLst>
                  <a:ext uri="{FF2B5EF4-FFF2-40B4-BE49-F238E27FC236}">
                    <a16:creationId xmlns:a16="http://schemas.microsoft.com/office/drawing/2014/main" id="{6927A895-60BA-6E71-0DC5-0491B5267D44}"/>
                  </a:ext>
                </a:extLst>
              </p:cNvPr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>
                <a:extLst>
                  <a:ext uri="{FF2B5EF4-FFF2-40B4-BE49-F238E27FC236}">
                    <a16:creationId xmlns:a16="http://schemas.microsoft.com/office/drawing/2014/main" id="{25C9910F-FAE6-9A4A-7035-C0FE30E4AD81}"/>
                  </a:ext>
                </a:extLst>
              </p:cNvPr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>
                <a:extLst>
                  <a:ext uri="{FF2B5EF4-FFF2-40B4-BE49-F238E27FC236}">
                    <a16:creationId xmlns:a16="http://schemas.microsoft.com/office/drawing/2014/main" id="{A8FF4F34-4FD2-7AAF-20D5-00934273C8EA}"/>
                  </a:ext>
                </a:extLst>
              </p:cNvPr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>
                <a:extLst>
                  <a:ext uri="{FF2B5EF4-FFF2-40B4-BE49-F238E27FC236}">
                    <a16:creationId xmlns:a16="http://schemas.microsoft.com/office/drawing/2014/main" id="{9AF054E0-1658-5528-C41B-7B7B47BDC2AA}"/>
                  </a:ext>
                </a:extLst>
              </p:cNvPr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>
              <a:extLst>
                <a:ext uri="{FF2B5EF4-FFF2-40B4-BE49-F238E27FC236}">
                  <a16:creationId xmlns:a16="http://schemas.microsoft.com/office/drawing/2014/main" id="{105666DA-C5ED-42BA-4738-562A5F4D6373}"/>
                </a:ext>
              </a:extLst>
            </p:cNvPr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>
                <a:extLst>
                  <a:ext uri="{FF2B5EF4-FFF2-40B4-BE49-F238E27FC236}">
                    <a16:creationId xmlns:a16="http://schemas.microsoft.com/office/drawing/2014/main" id="{462A00A5-2ED9-3FD8-6628-E9012753D3B6}"/>
                  </a:ext>
                </a:extLst>
              </p:cNvPr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>
                <a:extLst>
                  <a:ext uri="{FF2B5EF4-FFF2-40B4-BE49-F238E27FC236}">
                    <a16:creationId xmlns:a16="http://schemas.microsoft.com/office/drawing/2014/main" id="{ABC1CEA6-A716-A3FA-721F-6662AF35C9AC}"/>
                  </a:ext>
                </a:extLst>
              </p:cNvPr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>
                <a:extLst>
                  <a:ext uri="{FF2B5EF4-FFF2-40B4-BE49-F238E27FC236}">
                    <a16:creationId xmlns:a16="http://schemas.microsoft.com/office/drawing/2014/main" id="{D7E59D62-4B67-1CCB-C6FB-50B58E03BD81}"/>
                  </a:ext>
                </a:extLst>
              </p:cNvPr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>
                <a:extLst>
                  <a:ext uri="{FF2B5EF4-FFF2-40B4-BE49-F238E27FC236}">
                    <a16:creationId xmlns:a16="http://schemas.microsoft.com/office/drawing/2014/main" id="{9DD6BC66-BE18-3F3C-B8CF-B890D68C2555}"/>
                  </a:ext>
                </a:extLst>
              </p:cNvPr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>
                <a:extLst>
                  <a:ext uri="{FF2B5EF4-FFF2-40B4-BE49-F238E27FC236}">
                    <a16:creationId xmlns:a16="http://schemas.microsoft.com/office/drawing/2014/main" id="{A6C492C6-DEA5-BD73-F96E-FD98ECD20D03}"/>
                  </a:ext>
                </a:extLst>
              </p:cNvPr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magine 5" descr="Immagine che contiene schermata, simbolo, cerchio, linea&#10;&#10;Il contenuto generato dall'IA potrebbe non essere corretto.">
            <a:extLst>
              <a:ext uri="{FF2B5EF4-FFF2-40B4-BE49-F238E27FC236}">
                <a16:creationId xmlns:a16="http://schemas.microsoft.com/office/drawing/2014/main" id="{C310D76A-9576-3E12-7582-DAFEF918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65" y="3691869"/>
            <a:ext cx="430457" cy="430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FE463B-44E1-18E5-10EC-D83B7EC1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147" y="1748753"/>
            <a:ext cx="437848" cy="4378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C9D41F-8C69-D988-C528-FD091EDF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18" y="1736240"/>
            <a:ext cx="486131" cy="4861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0437A5-7475-7C01-C6C9-DB653353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2" y="3667655"/>
            <a:ext cx="519401" cy="5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>
          <a:extLst>
            <a:ext uri="{FF2B5EF4-FFF2-40B4-BE49-F238E27FC236}">
              <a16:creationId xmlns:a16="http://schemas.microsoft.com/office/drawing/2014/main" id="{335AD7B0-6B55-2A68-A1A9-44DF0491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A5A1EF6D-39AE-8214-EE2C-13FB225F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pipeline</a:t>
            </a:r>
            <a:endParaRPr dirty="0"/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DE7ABAC9-1182-806D-1791-78E069A7FFB0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>
            <a:extLst>
              <a:ext uri="{FF2B5EF4-FFF2-40B4-BE49-F238E27FC236}">
                <a16:creationId xmlns:a16="http://schemas.microsoft.com/office/drawing/2014/main" id="{3DB7D5C1-CCAA-B0F5-818A-75F4B0DF9486}"/>
              </a:ext>
            </a:extLst>
          </p:cNvPr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>
              <a:extLst>
                <a:ext uri="{FF2B5EF4-FFF2-40B4-BE49-F238E27FC236}">
                  <a16:creationId xmlns:a16="http://schemas.microsoft.com/office/drawing/2014/main" id="{FAFAF2BE-37F5-97A3-5D91-603E12FFDA9C}"/>
                </a:ext>
              </a:extLst>
            </p:cNvPr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 panose="020B0503050000020004" pitchFamily="34" charset="0"/>
                </a:rPr>
                <a:t>Clean</a:t>
              </a:r>
              <a:r>
                <a:rPr lang="it-IT" sz="1200" dirty="0">
                  <a:latin typeface="Fira Sans" panose="020B0503050000020004" pitchFamily="34" charset="0"/>
                </a:rPr>
                <a:t> model training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>
              <a:extLst>
                <a:ext uri="{FF2B5EF4-FFF2-40B4-BE49-F238E27FC236}">
                  <a16:creationId xmlns:a16="http://schemas.microsoft.com/office/drawing/2014/main" id="{DE8E4545-58C6-882F-979D-0AAE34516A5B}"/>
                </a:ext>
              </a:extLst>
            </p:cNvPr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</a:t>
              </a:r>
              <a:endParaRPr sz="1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>
            <a:extLst>
              <a:ext uri="{FF2B5EF4-FFF2-40B4-BE49-F238E27FC236}">
                <a16:creationId xmlns:a16="http://schemas.microsoft.com/office/drawing/2014/main" id="{1D0E06A1-3338-DEB7-2FB6-7AFE37F8BA14}"/>
              </a:ext>
            </a:extLst>
          </p:cNvPr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>
              <a:extLst>
                <a:ext uri="{FF2B5EF4-FFF2-40B4-BE49-F238E27FC236}">
                  <a16:creationId xmlns:a16="http://schemas.microsoft.com/office/drawing/2014/main" id="{1F39CB77-B93B-FE6C-7621-1EE630B299F6}"/>
                </a:ext>
              </a:extLst>
            </p:cNvPr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Fira Sans" panose="020B0503050000020004" pitchFamily="34" charset="0"/>
                </a:rPr>
                <a:t>Model training on poisoned datasets</a:t>
              </a:r>
              <a:endParaRPr sz="12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>
              <a:extLst>
                <a:ext uri="{FF2B5EF4-FFF2-40B4-BE49-F238E27FC236}">
                  <a16:creationId xmlns:a16="http://schemas.microsoft.com/office/drawing/2014/main" id="{6E1686D6-1E18-45BC-6349-EF1B088C4E8C}"/>
                </a:ext>
              </a:extLst>
            </p:cNvPr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>
            <a:extLst>
              <a:ext uri="{FF2B5EF4-FFF2-40B4-BE49-F238E27FC236}">
                <a16:creationId xmlns:a16="http://schemas.microsoft.com/office/drawing/2014/main" id="{F50FAC5E-B042-0E48-8795-09CB7C673DFD}"/>
              </a:ext>
            </a:extLst>
          </p:cNvPr>
          <p:cNvGrpSpPr/>
          <p:nvPr/>
        </p:nvGrpSpPr>
        <p:grpSpPr>
          <a:xfrm>
            <a:off x="4644565" y="1748659"/>
            <a:ext cx="1746600" cy="2992043"/>
            <a:chOff x="4644565" y="1862809"/>
            <a:chExt cx="1746600" cy="2992043"/>
          </a:xfrm>
        </p:grpSpPr>
        <p:sp>
          <p:nvSpPr>
            <p:cNvPr id="2470" name="Google Shape;2470;p33">
              <a:extLst>
                <a:ext uri="{FF2B5EF4-FFF2-40B4-BE49-F238E27FC236}">
                  <a16:creationId xmlns:a16="http://schemas.microsoft.com/office/drawing/2014/main" id="{BA97EF32-67A9-7925-C690-00CFE5A473A2}"/>
                </a:ext>
              </a:extLst>
            </p:cNvPr>
            <p:cNvSpPr txBox="1"/>
            <p:nvPr/>
          </p:nvSpPr>
          <p:spPr>
            <a:xfrm>
              <a:off x="4644565" y="428335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Noise injection on weights and progressive pruning 0–90%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>
              <a:extLst>
                <a:ext uri="{FF2B5EF4-FFF2-40B4-BE49-F238E27FC236}">
                  <a16:creationId xmlns:a16="http://schemas.microsoft.com/office/drawing/2014/main" id="{A99E6CCE-88A8-AC51-33FC-4675CA1B4052}"/>
                </a:ext>
              </a:extLst>
            </p:cNvPr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DEFEND </a:t>
              </a:r>
              <a:endParaRPr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>
            <a:extLst>
              <a:ext uri="{FF2B5EF4-FFF2-40B4-BE49-F238E27FC236}">
                <a16:creationId xmlns:a16="http://schemas.microsoft.com/office/drawing/2014/main" id="{949949A8-FC40-6EA9-44E9-3BE4ABF55628}"/>
              </a:ext>
            </a:extLst>
          </p:cNvPr>
          <p:cNvGrpSpPr/>
          <p:nvPr/>
        </p:nvGrpSpPr>
        <p:grpSpPr>
          <a:xfrm>
            <a:off x="6431474" y="1172942"/>
            <a:ext cx="1746600" cy="2977231"/>
            <a:chOff x="6431474" y="1287092"/>
            <a:chExt cx="1746600" cy="2977231"/>
          </a:xfrm>
        </p:grpSpPr>
        <p:sp>
          <p:nvSpPr>
            <p:cNvPr id="2473" name="Google Shape;2473;p33">
              <a:extLst>
                <a:ext uri="{FF2B5EF4-FFF2-40B4-BE49-F238E27FC236}">
                  <a16:creationId xmlns:a16="http://schemas.microsoft.com/office/drawing/2014/main" id="{F5F69909-3958-5111-535E-72C70DB34E43}"/>
                </a:ext>
              </a:extLst>
            </p:cNvPr>
            <p:cNvSpPr txBox="1"/>
            <p:nvPr/>
          </p:nvSpPr>
          <p:spPr>
            <a:xfrm>
              <a:off x="6431474" y="128709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Stability score calculation and comparison with Isolation Forest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>
              <a:extLst>
                <a:ext uri="{FF2B5EF4-FFF2-40B4-BE49-F238E27FC236}">
                  <a16:creationId xmlns:a16="http://schemas.microsoft.com/office/drawing/2014/main" id="{6C4D0C10-5803-9C8F-D9A8-1283595725B2}"/>
                </a:ext>
              </a:extLst>
            </p:cNvPr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Google Shape;2515;p33">
            <a:extLst>
              <a:ext uri="{FF2B5EF4-FFF2-40B4-BE49-F238E27FC236}">
                <a16:creationId xmlns:a16="http://schemas.microsoft.com/office/drawing/2014/main" id="{21A902CE-3AFB-AEEA-BE52-F56574E77016}"/>
              </a:ext>
            </a:extLst>
          </p:cNvPr>
          <p:cNvSpPr/>
          <p:nvPr/>
        </p:nvSpPr>
        <p:spPr>
          <a:xfrm>
            <a:off x="6601591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09" y="0"/>
                </a:moveTo>
                <a:cubicBezTo>
                  <a:pt x="19201" y="0"/>
                  <a:pt x="13191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25" y="13965"/>
                  <a:pt x="43010" y="5424"/>
                  <a:pt x="34257" y="1777"/>
                </a:cubicBezTo>
                <a:cubicBezTo>
                  <a:pt x="31364" y="581"/>
                  <a:pt x="28324" y="0"/>
                  <a:pt x="253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76;p33"/>
          <p:cNvSpPr/>
          <p:nvPr/>
        </p:nvSpPr>
        <p:spPr>
          <a:xfrm>
            <a:off x="1176368" y="2272011"/>
            <a:ext cx="1406338" cy="1353380"/>
          </a:xfrm>
          <a:custGeom>
            <a:avLst/>
            <a:gdLst/>
            <a:ahLst/>
            <a:cxnLst/>
            <a:rect l="l" t="t" r="r" b="b"/>
            <a:pathLst>
              <a:path w="48755" h="46915" extrusionOk="0">
                <a:moveTo>
                  <a:pt x="25310" y="0"/>
                </a:moveTo>
                <a:cubicBezTo>
                  <a:pt x="19204" y="0"/>
                  <a:pt x="13201" y="2386"/>
                  <a:pt x="8724" y="6883"/>
                </a:cubicBezTo>
                <a:cubicBezTo>
                  <a:pt x="2006" y="13570"/>
                  <a:pt x="0" y="23662"/>
                  <a:pt x="3617" y="32446"/>
                </a:cubicBezTo>
                <a:cubicBezTo>
                  <a:pt x="7265" y="41200"/>
                  <a:pt x="15806" y="46914"/>
                  <a:pt x="25289" y="46914"/>
                </a:cubicBezTo>
                <a:cubicBezTo>
                  <a:pt x="38238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56" y="1777"/>
                </a:cubicBezTo>
                <a:cubicBezTo>
                  <a:pt x="31363" y="581"/>
                  <a:pt x="28324" y="0"/>
                  <a:pt x="25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87;p33">
            <a:extLst>
              <a:ext uri="{FF2B5EF4-FFF2-40B4-BE49-F238E27FC236}">
                <a16:creationId xmlns:a16="http://schemas.microsoft.com/office/drawing/2014/main" id="{1834CF54-487D-B3F2-E699-A83B06DBDD55}"/>
              </a:ext>
            </a:extLst>
          </p:cNvPr>
          <p:cNvSpPr/>
          <p:nvPr/>
        </p:nvSpPr>
        <p:spPr>
          <a:xfrm>
            <a:off x="2985356" y="2272011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10" y="0"/>
                </a:moveTo>
                <a:cubicBezTo>
                  <a:pt x="19201" y="0"/>
                  <a:pt x="13192" y="2386"/>
                  <a:pt x="8694" y="6883"/>
                </a:cubicBezTo>
                <a:cubicBezTo>
                  <a:pt x="2007" y="13570"/>
                  <a:pt x="1" y="23662"/>
                  <a:pt x="3618" y="32446"/>
                </a:cubicBezTo>
                <a:cubicBezTo>
                  <a:pt x="7265" y="41200"/>
                  <a:pt x="15807" y="46914"/>
                  <a:pt x="25290" y="46914"/>
                </a:cubicBezTo>
                <a:cubicBezTo>
                  <a:pt x="38239" y="46914"/>
                  <a:pt x="48756" y="36397"/>
                  <a:pt x="48756" y="23449"/>
                </a:cubicBezTo>
                <a:cubicBezTo>
                  <a:pt x="48756" y="13965"/>
                  <a:pt x="43041" y="5424"/>
                  <a:pt x="34257" y="1777"/>
                </a:cubicBezTo>
                <a:cubicBezTo>
                  <a:pt x="31364" y="581"/>
                  <a:pt x="28325" y="0"/>
                  <a:pt x="25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06;p33">
            <a:extLst>
              <a:ext uri="{FF2B5EF4-FFF2-40B4-BE49-F238E27FC236}">
                <a16:creationId xmlns:a16="http://schemas.microsoft.com/office/drawing/2014/main" id="{C53B0218-435C-FF02-42F7-52B0C52E48A4}"/>
              </a:ext>
            </a:extLst>
          </p:cNvPr>
          <p:cNvSpPr/>
          <p:nvPr/>
        </p:nvSpPr>
        <p:spPr>
          <a:xfrm>
            <a:off x="4793179" y="2281414"/>
            <a:ext cx="1406367" cy="1353380"/>
          </a:xfrm>
          <a:custGeom>
            <a:avLst/>
            <a:gdLst/>
            <a:ahLst/>
            <a:cxnLst/>
            <a:rect l="l" t="t" r="r" b="b"/>
            <a:pathLst>
              <a:path w="48756" h="46915" extrusionOk="0">
                <a:moveTo>
                  <a:pt x="25320" y="0"/>
                </a:moveTo>
                <a:cubicBezTo>
                  <a:pt x="19205" y="0"/>
                  <a:pt x="13201" y="2386"/>
                  <a:pt x="8724" y="6883"/>
                </a:cubicBezTo>
                <a:cubicBezTo>
                  <a:pt x="2007" y="13570"/>
                  <a:pt x="1" y="23662"/>
                  <a:pt x="3648" y="32446"/>
                </a:cubicBezTo>
                <a:cubicBezTo>
                  <a:pt x="7265" y="41200"/>
                  <a:pt x="15806" y="46914"/>
                  <a:pt x="25290" y="46914"/>
                </a:cubicBezTo>
                <a:cubicBezTo>
                  <a:pt x="38269" y="46914"/>
                  <a:pt x="48755" y="36397"/>
                  <a:pt x="48755" y="23449"/>
                </a:cubicBezTo>
                <a:cubicBezTo>
                  <a:pt x="48755" y="13965"/>
                  <a:pt x="43041" y="5424"/>
                  <a:pt x="34287" y="1777"/>
                </a:cubicBezTo>
                <a:cubicBezTo>
                  <a:pt x="31384" y="581"/>
                  <a:pt x="28338" y="0"/>
                  <a:pt x="253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magine 26" descr="Immagine che contiene Carattere, log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60BCF77-77B8-DA54-B63D-79C2232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04" y="2634145"/>
            <a:ext cx="647918" cy="647918"/>
          </a:xfrm>
          <a:prstGeom prst="rect">
            <a:avLst/>
          </a:prstGeom>
        </p:spPr>
      </p:pic>
      <p:pic>
        <p:nvPicPr>
          <p:cNvPr id="35" name="Immagine 3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CE0F2313-2E17-76E3-6CC0-146C2AC6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6" y="2313331"/>
            <a:ext cx="1219924" cy="1219924"/>
          </a:xfrm>
          <a:prstGeom prst="rect">
            <a:avLst/>
          </a:prstGeom>
        </p:spPr>
      </p:pic>
      <p:pic>
        <p:nvPicPr>
          <p:cNvPr id="37" name="Immagine 36" descr="Immagine che contiene logo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9A3E3462-9B61-4708-DF48-4633A38D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13" y="2359779"/>
            <a:ext cx="1236402" cy="1236402"/>
          </a:xfrm>
          <a:prstGeom prst="rect">
            <a:avLst/>
          </a:prstGeom>
        </p:spPr>
      </p:pic>
      <p:pic>
        <p:nvPicPr>
          <p:cNvPr id="39" name="Immagine 38" descr="Immagine che contiene simbolo, Carattere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C80975A2-C31D-09EA-CCC0-29F616DC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79" y="2359779"/>
            <a:ext cx="1085621" cy="1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3">
          <a:extLst>
            <a:ext uri="{FF2B5EF4-FFF2-40B4-BE49-F238E27FC236}">
              <a16:creationId xmlns:a16="http://schemas.microsoft.com/office/drawing/2014/main" id="{EEDE9F0E-5716-B2E6-6729-280E3181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>
            <a:extLst>
              <a:ext uri="{FF2B5EF4-FFF2-40B4-BE49-F238E27FC236}">
                <a16:creationId xmlns:a16="http://schemas.microsoft.com/office/drawing/2014/main" id="{33E6A604-B503-A9FE-7A65-12D283A95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dirty="0"/>
          </a:p>
        </p:txBody>
      </p:sp>
      <p:grpSp>
        <p:nvGrpSpPr>
          <p:cNvPr id="3935" name="Google Shape;3935;p42">
            <a:extLst>
              <a:ext uri="{FF2B5EF4-FFF2-40B4-BE49-F238E27FC236}">
                <a16:creationId xmlns:a16="http://schemas.microsoft.com/office/drawing/2014/main" id="{2C499EEB-E17F-37C6-A607-D03F4EE4CD70}"/>
              </a:ext>
            </a:extLst>
          </p:cNvPr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>
              <a:extLst>
                <a:ext uri="{FF2B5EF4-FFF2-40B4-BE49-F238E27FC236}">
                  <a16:creationId xmlns:a16="http://schemas.microsoft.com/office/drawing/2014/main" id="{A70E0F09-FC78-CEF2-2056-2CEE10D0223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>
              <a:extLst>
                <a:ext uri="{FF2B5EF4-FFF2-40B4-BE49-F238E27FC236}">
                  <a16:creationId xmlns:a16="http://schemas.microsoft.com/office/drawing/2014/main" id="{6DB25FB1-8880-5A46-4A3A-BD6A06B15952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>
              <a:extLst>
                <a:ext uri="{FF2B5EF4-FFF2-40B4-BE49-F238E27FC236}">
                  <a16:creationId xmlns:a16="http://schemas.microsoft.com/office/drawing/2014/main" id="{55C5B5EB-C69E-3A3A-9660-3C80D39D1E57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>
              <a:extLst>
                <a:ext uri="{FF2B5EF4-FFF2-40B4-BE49-F238E27FC236}">
                  <a16:creationId xmlns:a16="http://schemas.microsoft.com/office/drawing/2014/main" id="{C8FB86D8-5ED3-50BD-9C0E-02029ED85BCD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>
              <a:extLst>
                <a:ext uri="{FF2B5EF4-FFF2-40B4-BE49-F238E27FC236}">
                  <a16:creationId xmlns:a16="http://schemas.microsoft.com/office/drawing/2014/main" id="{DC98D37A-E224-9BD6-1D2E-9E95622A1A6A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>
              <a:extLst>
                <a:ext uri="{FF2B5EF4-FFF2-40B4-BE49-F238E27FC236}">
                  <a16:creationId xmlns:a16="http://schemas.microsoft.com/office/drawing/2014/main" id="{56E8332E-F036-7B3D-135E-D847A04998FF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>
              <a:extLst>
                <a:ext uri="{FF2B5EF4-FFF2-40B4-BE49-F238E27FC236}">
                  <a16:creationId xmlns:a16="http://schemas.microsoft.com/office/drawing/2014/main" id="{C6209423-00CF-F8CA-1D71-B761B38D2B1F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>
              <a:extLst>
                <a:ext uri="{FF2B5EF4-FFF2-40B4-BE49-F238E27FC236}">
                  <a16:creationId xmlns:a16="http://schemas.microsoft.com/office/drawing/2014/main" id="{A8CD7EF2-47C5-790D-4830-B8C9F47EEB67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>
              <a:extLst>
                <a:ext uri="{FF2B5EF4-FFF2-40B4-BE49-F238E27FC236}">
                  <a16:creationId xmlns:a16="http://schemas.microsoft.com/office/drawing/2014/main" id="{6EF7B765-E204-D35D-829F-C60A5F098D54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>
              <a:extLst>
                <a:ext uri="{FF2B5EF4-FFF2-40B4-BE49-F238E27FC236}">
                  <a16:creationId xmlns:a16="http://schemas.microsoft.com/office/drawing/2014/main" id="{19293F46-BE7D-D174-45A6-92D354D34AE3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>
              <a:extLst>
                <a:ext uri="{FF2B5EF4-FFF2-40B4-BE49-F238E27FC236}">
                  <a16:creationId xmlns:a16="http://schemas.microsoft.com/office/drawing/2014/main" id="{6913CB9C-1B15-CB34-F755-EAAE8C702250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>
              <a:extLst>
                <a:ext uri="{FF2B5EF4-FFF2-40B4-BE49-F238E27FC236}">
                  <a16:creationId xmlns:a16="http://schemas.microsoft.com/office/drawing/2014/main" id="{688CC9C8-9E5C-7003-129D-3C37B320C53B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>
              <a:extLst>
                <a:ext uri="{FF2B5EF4-FFF2-40B4-BE49-F238E27FC236}">
                  <a16:creationId xmlns:a16="http://schemas.microsoft.com/office/drawing/2014/main" id="{DAE7C00C-2023-4970-C163-E316CF99B497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>
              <a:extLst>
                <a:ext uri="{FF2B5EF4-FFF2-40B4-BE49-F238E27FC236}">
                  <a16:creationId xmlns:a16="http://schemas.microsoft.com/office/drawing/2014/main" id="{24040957-1A61-A62B-CE31-0876A82B2130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>
              <a:extLst>
                <a:ext uri="{FF2B5EF4-FFF2-40B4-BE49-F238E27FC236}">
                  <a16:creationId xmlns:a16="http://schemas.microsoft.com/office/drawing/2014/main" id="{FDB10F8B-A519-A954-3773-805BE78953C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>
              <a:extLst>
                <a:ext uri="{FF2B5EF4-FFF2-40B4-BE49-F238E27FC236}">
                  <a16:creationId xmlns:a16="http://schemas.microsoft.com/office/drawing/2014/main" id="{F4AFF656-6591-228C-45CD-905FEF385B88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>
              <a:extLst>
                <a:ext uri="{FF2B5EF4-FFF2-40B4-BE49-F238E27FC236}">
                  <a16:creationId xmlns:a16="http://schemas.microsoft.com/office/drawing/2014/main" id="{FDC887D3-E0AA-CB1E-DF28-16AB7A9D3444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>
              <a:extLst>
                <a:ext uri="{FF2B5EF4-FFF2-40B4-BE49-F238E27FC236}">
                  <a16:creationId xmlns:a16="http://schemas.microsoft.com/office/drawing/2014/main" id="{3AF806A8-5C38-B710-1BD5-287BC815BD19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>
              <a:extLst>
                <a:ext uri="{FF2B5EF4-FFF2-40B4-BE49-F238E27FC236}">
                  <a16:creationId xmlns:a16="http://schemas.microsoft.com/office/drawing/2014/main" id="{CCEAC579-1FF5-550B-DB7A-D4771CAD8185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>
              <a:extLst>
                <a:ext uri="{FF2B5EF4-FFF2-40B4-BE49-F238E27FC236}">
                  <a16:creationId xmlns:a16="http://schemas.microsoft.com/office/drawing/2014/main" id="{7F53CEE5-F5CC-E13E-5B67-9B0F709C2ACF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>
              <a:extLst>
                <a:ext uri="{FF2B5EF4-FFF2-40B4-BE49-F238E27FC236}">
                  <a16:creationId xmlns:a16="http://schemas.microsoft.com/office/drawing/2014/main" id="{FD3E1454-E442-0520-5290-84B7BBC8040C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>
              <a:extLst>
                <a:ext uri="{FF2B5EF4-FFF2-40B4-BE49-F238E27FC236}">
                  <a16:creationId xmlns:a16="http://schemas.microsoft.com/office/drawing/2014/main" id="{AFF29EB5-FD22-FC60-2D81-E8BC742B13F0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>
              <a:extLst>
                <a:ext uri="{FF2B5EF4-FFF2-40B4-BE49-F238E27FC236}">
                  <a16:creationId xmlns:a16="http://schemas.microsoft.com/office/drawing/2014/main" id="{B322A4A6-68B9-0554-FBB6-692621DA14BF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>
              <a:extLst>
                <a:ext uri="{FF2B5EF4-FFF2-40B4-BE49-F238E27FC236}">
                  <a16:creationId xmlns:a16="http://schemas.microsoft.com/office/drawing/2014/main" id="{23942D7D-39CB-580A-B98E-B960344667F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>
              <a:extLst>
                <a:ext uri="{FF2B5EF4-FFF2-40B4-BE49-F238E27FC236}">
                  <a16:creationId xmlns:a16="http://schemas.microsoft.com/office/drawing/2014/main" id="{B783E174-600B-4BFB-44C4-DECC989AF82B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>
              <a:extLst>
                <a:ext uri="{FF2B5EF4-FFF2-40B4-BE49-F238E27FC236}">
                  <a16:creationId xmlns:a16="http://schemas.microsoft.com/office/drawing/2014/main" id="{8C637601-119B-5281-B969-F819E0AC8BB7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>
              <a:extLst>
                <a:ext uri="{FF2B5EF4-FFF2-40B4-BE49-F238E27FC236}">
                  <a16:creationId xmlns:a16="http://schemas.microsoft.com/office/drawing/2014/main" id="{4C6B873B-B8FF-5A40-8E22-B1BD54EAAC8E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>
              <a:extLst>
                <a:ext uri="{FF2B5EF4-FFF2-40B4-BE49-F238E27FC236}">
                  <a16:creationId xmlns:a16="http://schemas.microsoft.com/office/drawing/2014/main" id="{DD9ABD62-BF98-81C0-D477-577FBFB062A1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>
              <a:extLst>
                <a:ext uri="{FF2B5EF4-FFF2-40B4-BE49-F238E27FC236}">
                  <a16:creationId xmlns:a16="http://schemas.microsoft.com/office/drawing/2014/main" id="{CE0AA748-9193-5E4F-9A92-2649C7721C27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>
              <a:extLst>
                <a:ext uri="{FF2B5EF4-FFF2-40B4-BE49-F238E27FC236}">
                  <a16:creationId xmlns:a16="http://schemas.microsoft.com/office/drawing/2014/main" id="{52D3164B-A4FA-9692-B4F7-1BD0F9470B1B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>
              <a:extLst>
                <a:ext uri="{FF2B5EF4-FFF2-40B4-BE49-F238E27FC236}">
                  <a16:creationId xmlns:a16="http://schemas.microsoft.com/office/drawing/2014/main" id="{999E72D2-7746-37F5-7264-08F619CB8A73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>
              <a:extLst>
                <a:ext uri="{FF2B5EF4-FFF2-40B4-BE49-F238E27FC236}">
                  <a16:creationId xmlns:a16="http://schemas.microsoft.com/office/drawing/2014/main" id="{FCDFF77A-D7B0-6594-C319-4D3EA889005D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>
              <a:extLst>
                <a:ext uri="{FF2B5EF4-FFF2-40B4-BE49-F238E27FC236}">
                  <a16:creationId xmlns:a16="http://schemas.microsoft.com/office/drawing/2014/main" id="{CC655333-4432-A5D3-F434-99C85CFD511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>
              <a:extLst>
                <a:ext uri="{FF2B5EF4-FFF2-40B4-BE49-F238E27FC236}">
                  <a16:creationId xmlns:a16="http://schemas.microsoft.com/office/drawing/2014/main" id="{66FBE374-9356-00BF-1F5D-E5E5C6972881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>
              <a:extLst>
                <a:ext uri="{FF2B5EF4-FFF2-40B4-BE49-F238E27FC236}">
                  <a16:creationId xmlns:a16="http://schemas.microsoft.com/office/drawing/2014/main" id="{2D2CE0C3-D0DD-E549-2EFA-1E5774BD9BF0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>
              <a:extLst>
                <a:ext uri="{FF2B5EF4-FFF2-40B4-BE49-F238E27FC236}">
                  <a16:creationId xmlns:a16="http://schemas.microsoft.com/office/drawing/2014/main" id="{3D9CFCAA-9730-81E8-2534-C94641D72447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>
              <a:extLst>
                <a:ext uri="{FF2B5EF4-FFF2-40B4-BE49-F238E27FC236}">
                  <a16:creationId xmlns:a16="http://schemas.microsoft.com/office/drawing/2014/main" id="{7411BD62-413F-3DFE-97A7-7D82FD16942E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>
              <a:extLst>
                <a:ext uri="{FF2B5EF4-FFF2-40B4-BE49-F238E27FC236}">
                  <a16:creationId xmlns:a16="http://schemas.microsoft.com/office/drawing/2014/main" id="{D7D9599F-8974-DDB7-A9EA-201EEC920ECF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>
              <a:extLst>
                <a:ext uri="{FF2B5EF4-FFF2-40B4-BE49-F238E27FC236}">
                  <a16:creationId xmlns:a16="http://schemas.microsoft.com/office/drawing/2014/main" id="{3D6C0F64-E8D9-5D65-4149-124324E42F7A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>
              <a:extLst>
                <a:ext uri="{FF2B5EF4-FFF2-40B4-BE49-F238E27FC236}">
                  <a16:creationId xmlns:a16="http://schemas.microsoft.com/office/drawing/2014/main" id="{65D67670-8E91-A98D-4E37-153ED4DD3E84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>
            <a:extLst>
              <a:ext uri="{FF2B5EF4-FFF2-40B4-BE49-F238E27FC236}">
                <a16:creationId xmlns:a16="http://schemas.microsoft.com/office/drawing/2014/main" id="{A596C830-AC76-B4B5-57D7-D1A3C28CF2AB}"/>
              </a:ext>
            </a:extLst>
          </p:cNvPr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>
              <a:extLst>
                <a:ext uri="{FF2B5EF4-FFF2-40B4-BE49-F238E27FC236}">
                  <a16:creationId xmlns:a16="http://schemas.microsoft.com/office/drawing/2014/main" id="{8A03C5CF-FBCB-BA22-E3DB-19682BA60459}"/>
                </a:ext>
              </a:extLst>
            </p:cNvPr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>
              <a:extLst>
                <a:ext uri="{FF2B5EF4-FFF2-40B4-BE49-F238E27FC236}">
                  <a16:creationId xmlns:a16="http://schemas.microsoft.com/office/drawing/2014/main" id="{4AF9BD5C-F7E3-9FFE-0BC9-6A32ACA11CE6}"/>
                </a:ext>
              </a:extLst>
            </p:cNvPr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>
                <a:extLst>
                  <a:ext uri="{FF2B5EF4-FFF2-40B4-BE49-F238E27FC236}">
                    <a16:creationId xmlns:a16="http://schemas.microsoft.com/office/drawing/2014/main" id="{C54C1F3A-48EA-7DEB-9A06-A40DE2D9CFF4}"/>
                  </a:ext>
                </a:extLst>
              </p:cNvPr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Poisoned samples are more stable than clean ones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>
                <a:extLst>
                  <a:ext uri="{FF2B5EF4-FFF2-40B4-BE49-F238E27FC236}">
                    <a16:creationId xmlns:a16="http://schemas.microsoft.com/office/drawing/2014/main" id="{F45BD8F1-F026-B83F-BACF-41033F2D3A45}"/>
                  </a:ext>
                </a:extLst>
              </p:cNvPr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</a:p>
            </p:txBody>
          </p:sp>
        </p:grpSp>
      </p:grpSp>
      <p:grpSp>
        <p:nvGrpSpPr>
          <p:cNvPr id="3981" name="Google Shape;3981;p42">
            <a:extLst>
              <a:ext uri="{FF2B5EF4-FFF2-40B4-BE49-F238E27FC236}">
                <a16:creationId xmlns:a16="http://schemas.microsoft.com/office/drawing/2014/main" id="{CDD65E38-F583-EF3A-2807-6EC3B13ABEF7}"/>
              </a:ext>
            </a:extLst>
          </p:cNvPr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>
              <a:extLst>
                <a:ext uri="{FF2B5EF4-FFF2-40B4-BE49-F238E27FC236}">
                  <a16:creationId xmlns:a16="http://schemas.microsoft.com/office/drawing/2014/main" id="{1730BE14-7DC4-A38A-7808-48AA68233E52}"/>
                </a:ext>
              </a:extLst>
            </p:cNvPr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>
              <a:extLst>
                <a:ext uri="{FF2B5EF4-FFF2-40B4-BE49-F238E27FC236}">
                  <a16:creationId xmlns:a16="http://schemas.microsoft.com/office/drawing/2014/main" id="{4B983897-09ED-45E1-5D3E-AA4EBCB47244}"/>
                </a:ext>
              </a:extLst>
            </p:cNvPr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>
                <a:extLst>
                  <a:ext uri="{FF2B5EF4-FFF2-40B4-BE49-F238E27FC236}">
                    <a16:creationId xmlns:a16="http://schemas.microsoft.com/office/drawing/2014/main" id="{58FA1E3F-DC55-5B20-A792-7C27A8D00928}"/>
                  </a:ext>
                </a:extLst>
              </p:cNvPr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 comparison: Isolation Forest ~99% recovery</a:t>
                </a:r>
                <a:endParaRPr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>
                <a:extLst>
                  <a:ext uri="{FF2B5EF4-FFF2-40B4-BE49-F238E27FC236}">
                    <a16:creationId xmlns:a16="http://schemas.microsoft.com/office/drawing/2014/main" id="{74DD77D7-CB81-FF42-B5EB-A2467A6C9FF6}"/>
                  </a:ext>
                </a:extLst>
              </p:cNvPr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BENCHMARK</a:t>
                </a: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>
            <a:extLst>
              <a:ext uri="{FF2B5EF4-FFF2-40B4-BE49-F238E27FC236}">
                <a16:creationId xmlns:a16="http://schemas.microsoft.com/office/drawing/2014/main" id="{6BD5B788-7A87-E717-1E33-A804B7770007}"/>
              </a:ext>
            </a:extLst>
          </p:cNvPr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>
              <a:extLst>
                <a:ext uri="{FF2B5EF4-FFF2-40B4-BE49-F238E27FC236}">
                  <a16:creationId xmlns:a16="http://schemas.microsoft.com/office/drawing/2014/main" id="{E2DF0139-DD8B-6609-E42A-42250258F68A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>
              <a:extLst>
                <a:ext uri="{FF2B5EF4-FFF2-40B4-BE49-F238E27FC236}">
                  <a16:creationId xmlns:a16="http://schemas.microsoft.com/office/drawing/2014/main" id="{DC142620-0167-5481-D80B-244255DBBE44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>
                <a:extLst>
                  <a:ext uri="{FF2B5EF4-FFF2-40B4-BE49-F238E27FC236}">
                    <a16:creationId xmlns:a16="http://schemas.microsoft.com/office/drawing/2014/main" id="{FD0271DC-014D-7CE6-4873-A6F816C83798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Poisoning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performance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>
                <a:extLst>
                  <a:ext uri="{FF2B5EF4-FFF2-40B4-BE49-F238E27FC236}">
                    <a16:creationId xmlns:a16="http://schemas.microsoft.com/office/drawing/2014/main" id="{AC768981-2BB4-8C0D-0446-18EF0CFC8D0E}"/>
                  </a:ext>
                </a:extLst>
              </p:cNvPr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DEGRADATION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>
            <a:extLst>
              <a:ext uri="{FF2B5EF4-FFF2-40B4-BE49-F238E27FC236}">
                <a16:creationId xmlns:a16="http://schemas.microsoft.com/office/drawing/2014/main" id="{ECFAA5A0-9938-AB7A-97C0-E05A1157CD35}"/>
              </a:ext>
            </a:extLst>
          </p:cNvPr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>
              <a:extLst>
                <a:ext uri="{FF2B5EF4-FFF2-40B4-BE49-F238E27FC236}">
                  <a16:creationId xmlns:a16="http://schemas.microsoft.com/office/drawing/2014/main" id="{929CF537-1620-2261-B0FE-69B3E0DC3409}"/>
                </a:ext>
              </a:extLst>
            </p:cNvPr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>
              <a:extLst>
                <a:ext uri="{FF2B5EF4-FFF2-40B4-BE49-F238E27FC236}">
                  <a16:creationId xmlns:a16="http://schemas.microsoft.com/office/drawing/2014/main" id="{FB3C8611-8CFE-BCD7-E0A5-7F464EA5A21F}"/>
                </a:ext>
              </a:extLst>
            </p:cNvPr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>
                <a:extLst>
                  <a:ext uri="{FF2B5EF4-FFF2-40B4-BE49-F238E27FC236}">
                    <a16:creationId xmlns:a16="http://schemas.microsoft.com/office/drawing/2014/main" id="{19FE20AF-0E3D-9BE1-177A-C211ACAE61AD}"/>
                  </a:ext>
                </a:extLst>
              </p:cNvPr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Possible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differences</a:t>
                </a: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in </a:t>
                </a:r>
                <a:r>
                  <a:rPr lang="it-IT" sz="1200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stability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>
                <a:extLst>
                  <a:ext uri="{FF2B5EF4-FFF2-40B4-BE49-F238E27FC236}">
                    <a16:creationId xmlns:a16="http://schemas.microsoft.com/office/drawing/2014/main" id="{023FFF0C-384A-0E2B-825C-994DA4A4A071}"/>
                  </a:ext>
                </a:extLst>
              </p:cNvPr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PRUNING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74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E2F7556D-A2A1-F336-4D99-1FDA737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FD27D55E-00C5-9135-C6F4-F4DE193B9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</a:t>
            </a:r>
            <a:r>
              <a:rPr lang="it-IT" dirty="0" err="1"/>
              <a:t>limits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85D3725D-74B9-2AE8-22DF-8096C95E2E70}"/>
              </a:ext>
            </a:extLst>
          </p:cNvPr>
          <p:cNvGrpSpPr/>
          <p:nvPr/>
        </p:nvGrpSpPr>
        <p:grpSpPr>
          <a:xfrm>
            <a:off x="716810" y="1625544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1486FA29-342A-D28A-B236-7E547DC6C7B7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B86FA75D-5CC2-E135-4AA2-4248414B387A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23289DDA-BF47-064A-61FF-8C828327DBBB}"/>
              </a:ext>
            </a:extLst>
          </p:cNvPr>
          <p:cNvSpPr txBox="1"/>
          <p:nvPr/>
        </p:nvSpPr>
        <p:spPr>
          <a:xfrm>
            <a:off x="139610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latin typeface="Fira Sans" panose="020B0503050000020004" pitchFamily="34" charset="0"/>
              </a:rPr>
              <a:t>Used</a:t>
            </a:r>
            <a:r>
              <a:rPr lang="it-IT" sz="1050" dirty="0">
                <a:latin typeface="Fira Sans" panose="020B0503050000020004" pitchFamily="34" charset="0"/>
              </a:rPr>
              <a:t> </a:t>
            </a:r>
            <a:r>
              <a:rPr lang="it-IT" sz="1050" dirty="0" err="1">
                <a:latin typeface="Fira Sans" panose="020B0503050000020004" pitchFamily="34" charset="0"/>
              </a:rPr>
              <a:t>only</a:t>
            </a:r>
            <a:r>
              <a:rPr lang="it-IT" sz="1050" dirty="0">
                <a:latin typeface="Fira Sans" panose="020B0503050000020004" pitchFamily="34" charset="0"/>
              </a:rPr>
              <a:t> EMBER 2018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46476754-C734-EFFA-3AB2-90388AAA6AD0}"/>
              </a:ext>
            </a:extLst>
          </p:cNvPr>
          <p:cNvGrpSpPr/>
          <p:nvPr/>
        </p:nvGrpSpPr>
        <p:grpSpPr>
          <a:xfrm>
            <a:off x="2448805" y="2868343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E7A820FD-2674-0ACD-7093-C41DD739725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7159F699-1419-1B04-161D-F1D17E1771F6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805D89FB-84FF-5C55-1D10-1843FC9C76E2}"/>
              </a:ext>
            </a:extLst>
          </p:cNvPr>
          <p:cNvSpPr txBox="1"/>
          <p:nvPr/>
        </p:nvSpPr>
        <p:spPr>
          <a:xfrm>
            <a:off x="3128100" y="3043843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Drebin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not</a:t>
            </a:r>
            <a:r>
              <a:rPr lang="it-IT"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 </a:t>
            </a:r>
            <a:r>
              <a:rPr lang="it-IT" sz="1050" dirty="0" err="1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accessible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03E89C4E-379E-5389-E920-59E0D96ABF8E}"/>
              </a:ext>
            </a:extLst>
          </p:cNvPr>
          <p:cNvGrpSpPr/>
          <p:nvPr/>
        </p:nvGrpSpPr>
        <p:grpSpPr>
          <a:xfrm>
            <a:off x="4180800" y="1625544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FE0C7E49-2CBA-54FA-D9D1-29AA1D2B7D4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AC7068EF-F2BA-E04B-E805-1716D93EFDE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2BCFFB12-1F67-84CC-7192-AC475C759ADB}"/>
              </a:ext>
            </a:extLst>
          </p:cNvPr>
          <p:cNvSpPr txBox="1"/>
          <p:nvPr/>
        </p:nvSpPr>
        <p:spPr>
          <a:xfrm>
            <a:off x="4860095" y="180104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 err="1">
                <a:latin typeface="Fira Sans" panose="020B0503050000020004" pitchFamily="34" charset="0"/>
              </a:rPr>
              <a:t>Contagio</a:t>
            </a:r>
            <a:r>
              <a:rPr lang="en-US" sz="1050" dirty="0">
                <a:latin typeface="Fira Sans" panose="020B0503050000020004" pitchFamily="34" charset="0"/>
              </a:rPr>
              <a:t> cannot be replicated due to lack of clear subsets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83C7645B-70FD-0289-E536-36ADE6840EAC}"/>
              </a:ext>
            </a:extLst>
          </p:cNvPr>
          <p:cNvGrpSpPr/>
          <p:nvPr/>
        </p:nvGrpSpPr>
        <p:grpSpPr>
          <a:xfrm>
            <a:off x="6443940" y="2843454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EAF2DA16-56C5-B0BD-1CA8-8347857BE202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185A59F9-F13C-D228-6F6E-94B59617211E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330E47A1-6915-86A9-1F9B-C4A145F1EA6F}"/>
              </a:ext>
            </a:extLst>
          </p:cNvPr>
          <p:cNvSpPr txBox="1"/>
          <p:nvPr/>
        </p:nvSpPr>
        <p:spPr>
          <a:xfrm>
            <a:off x="7123235" y="3018954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Very large dataset → need for reduction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965;p23">
            <a:extLst>
              <a:ext uri="{FF2B5EF4-FFF2-40B4-BE49-F238E27FC236}">
                <a16:creationId xmlns:a16="http://schemas.microsoft.com/office/drawing/2014/main" id="{EC14CEA5-FB99-D9E8-A375-8B4DB441D5A2}"/>
              </a:ext>
            </a:extLst>
          </p:cNvPr>
          <p:cNvSpPr/>
          <p:nvPr/>
        </p:nvSpPr>
        <p:spPr>
          <a:xfrm>
            <a:off x="92088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66;p23">
            <a:extLst>
              <a:ext uri="{FF2B5EF4-FFF2-40B4-BE49-F238E27FC236}">
                <a16:creationId xmlns:a16="http://schemas.microsoft.com/office/drawing/2014/main" id="{2E10847D-0099-1C35-BF5A-8346CB069804}"/>
              </a:ext>
            </a:extLst>
          </p:cNvPr>
          <p:cNvSpPr/>
          <p:nvPr/>
        </p:nvSpPr>
        <p:spPr>
          <a:xfrm>
            <a:off x="92048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23">
            <a:extLst>
              <a:ext uri="{FF2B5EF4-FFF2-40B4-BE49-F238E27FC236}">
                <a16:creationId xmlns:a16="http://schemas.microsoft.com/office/drawing/2014/main" id="{0C116EC3-F15B-35EE-70CF-644794A1D3CA}"/>
              </a:ext>
            </a:extLst>
          </p:cNvPr>
          <p:cNvSpPr/>
          <p:nvPr/>
        </p:nvSpPr>
        <p:spPr>
          <a:xfrm>
            <a:off x="4392496" y="18374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6;p23">
            <a:extLst>
              <a:ext uri="{FF2B5EF4-FFF2-40B4-BE49-F238E27FC236}">
                <a16:creationId xmlns:a16="http://schemas.microsoft.com/office/drawing/2014/main" id="{EB499C10-EE66-11CB-EA44-FE894E8EE2C6}"/>
              </a:ext>
            </a:extLst>
          </p:cNvPr>
          <p:cNvSpPr/>
          <p:nvPr/>
        </p:nvSpPr>
        <p:spPr>
          <a:xfrm>
            <a:off x="4392095" y="21177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5;p23">
            <a:extLst>
              <a:ext uri="{FF2B5EF4-FFF2-40B4-BE49-F238E27FC236}">
                <a16:creationId xmlns:a16="http://schemas.microsoft.com/office/drawing/2014/main" id="{46D9CBF8-8132-B2E9-F3F1-F0641D6ADD2F}"/>
              </a:ext>
            </a:extLst>
          </p:cNvPr>
          <p:cNvSpPr/>
          <p:nvPr/>
        </p:nvSpPr>
        <p:spPr>
          <a:xfrm>
            <a:off x="2653364" y="30802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6;p23">
            <a:extLst>
              <a:ext uri="{FF2B5EF4-FFF2-40B4-BE49-F238E27FC236}">
                <a16:creationId xmlns:a16="http://schemas.microsoft.com/office/drawing/2014/main" id="{9139E3A0-B388-75E1-7E90-F7765279A36F}"/>
              </a:ext>
            </a:extLst>
          </p:cNvPr>
          <p:cNvSpPr/>
          <p:nvPr/>
        </p:nvSpPr>
        <p:spPr>
          <a:xfrm>
            <a:off x="2652963" y="33605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5;p23">
            <a:extLst>
              <a:ext uri="{FF2B5EF4-FFF2-40B4-BE49-F238E27FC236}">
                <a16:creationId xmlns:a16="http://schemas.microsoft.com/office/drawing/2014/main" id="{44050BC6-6E0A-F1F5-EC97-DAC6AEF19E58}"/>
              </a:ext>
            </a:extLst>
          </p:cNvPr>
          <p:cNvSpPr/>
          <p:nvPr/>
        </p:nvSpPr>
        <p:spPr>
          <a:xfrm>
            <a:off x="6663256" y="30495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66;p23">
            <a:extLst>
              <a:ext uri="{FF2B5EF4-FFF2-40B4-BE49-F238E27FC236}">
                <a16:creationId xmlns:a16="http://schemas.microsoft.com/office/drawing/2014/main" id="{436CBDFD-043D-07AF-001F-10ACF087BDF1}"/>
              </a:ext>
            </a:extLst>
          </p:cNvPr>
          <p:cNvSpPr/>
          <p:nvPr/>
        </p:nvSpPr>
        <p:spPr>
          <a:xfrm>
            <a:off x="6662855" y="33298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6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906F611D-7273-5913-677B-0A2AA77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62CCC0AA-9830-A224-57FF-9D3CC5321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limits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2E59E4C-18A0-19D1-5577-0C7CDA64D974}"/>
              </a:ext>
            </a:extLst>
          </p:cNvPr>
          <p:cNvGrpSpPr/>
          <p:nvPr/>
        </p:nvGrpSpPr>
        <p:grpSpPr>
          <a:xfrm>
            <a:off x="457200" y="1875327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584FE995-6343-5821-3FB8-A41B31AF939F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29CA7532-8036-12F7-766F-9B283341D569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9F8D53BC-909E-E2ED-404D-AEDD92CF6B55}"/>
              </a:ext>
            </a:extLst>
          </p:cNvPr>
          <p:cNvSpPr txBox="1"/>
          <p:nvPr/>
        </p:nvSpPr>
        <p:spPr>
          <a:xfrm>
            <a:off x="1136495" y="2050827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Limited machines → reduced batch size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2B1A0F42-B51F-F8C3-4953-3D8DA05E8A56}"/>
              </a:ext>
            </a:extLst>
          </p:cNvPr>
          <p:cNvGrpSpPr/>
          <p:nvPr/>
        </p:nvGrpSpPr>
        <p:grpSpPr>
          <a:xfrm>
            <a:off x="3435857" y="1875327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84F8C0A6-FEE9-E637-19A4-5135F5C16633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095811F4-CA2A-C3E3-2EA7-CCF0CF6BD49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A2A5C58E-25F6-130F-D5ED-0809D7FF15ED}"/>
              </a:ext>
            </a:extLst>
          </p:cNvPr>
          <p:cNvSpPr txBox="1"/>
          <p:nvPr/>
        </p:nvSpPr>
        <p:spPr>
          <a:xfrm>
            <a:off x="4115152" y="2050827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Feature analysis on only 10% of the data</a:t>
            </a:r>
            <a:endParaRPr lang="it-IT"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E78DE4A5-4EA2-4A12-D470-17B8DA7827E8}"/>
              </a:ext>
            </a:extLst>
          </p:cNvPr>
          <p:cNvGrpSpPr/>
          <p:nvPr/>
        </p:nvGrpSpPr>
        <p:grpSpPr>
          <a:xfrm>
            <a:off x="6686344" y="1875327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5925DE56-E72B-649D-D702-179CC67343B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1F0CDFFE-337C-5C4E-6592-3FF5824E0B1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BF62323E-9DFA-5BD2-E984-8E9423D1AE5E}"/>
              </a:ext>
            </a:extLst>
          </p:cNvPr>
          <p:cNvSpPr txBox="1"/>
          <p:nvPr/>
        </p:nvSpPr>
        <p:spPr>
          <a:xfrm>
            <a:off x="7294454" y="2050827"/>
            <a:ext cx="1287408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Computational heavy SHAP → reduced sampling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200B7D-A169-498C-5E40-5BE666B58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analysis solo su 10% dei dati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965;p23">
            <a:extLst>
              <a:ext uri="{FF2B5EF4-FFF2-40B4-BE49-F238E27FC236}">
                <a16:creationId xmlns:a16="http://schemas.microsoft.com/office/drawing/2014/main" id="{C1E36737-7342-AD1C-B6AE-F9586422C49E}"/>
              </a:ext>
            </a:extLst>
          </p:cNvPr>
          <p:cNvSpPr/>
          <p:nvPr/>
        </p:nvSpPr>
        <p:spPr>
          <a:xfrm>
            <a:off x="661275" y="2088395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6;p23">
            <a:extLst>
              <a:ext uri="{FF2B5EF4-FFF2-40B4-BE49-F238E27FC236}">
                <a16:creationId xmlns:a16="http://schemas.microsoft.com/office/drawing/2014/main" id="{B3E53FC9-7D10-A541-B3B2-EFF871E2B5D4}"/>
              </a:ext>
            </a:extLst>
          </p:cNvPr>
          <p:cNvSpPr/>
          <p:nvPr/>
        </p:nvSpPr>
        <p:spPr>
          <a:xfrm>
            <a:off x="660874" y="2368728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65;p23">
            <a:extLst>
              <a:ext uri="{FF2B5EF4-FFF2-40B4-BE49-F238E27FC236}">
                <a16:creationId xmlns:a16="http://schemas.microsoft.com/office/drawing/2014/main" id="{9144B0BC-A799-FFC3-C107-7EAF587BBD32}"/>
              </a:ext>
            </a:extLst>
          </p:cNvPr>
          <p:cNvSpPr/>
          <p:nvPr/>
        </p:nvSpPr>
        <p:spPr>
          <a:xfrm>
            <a:off x="6898040" y="2098623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6;p23">
            <a:extLst>
              <a:ext uri="{FF2B5EF4-FFF2-40B4-BE49-F238E27FC236}">
                <a16:creationId xmlns:a16="http://schemas.microsoft.com/office/drawing/2014/main" id="{A34FE606-54B2-EFBB-9881-F08DC6A2131C}"/>
              </a:ext>
            </a:extLst>
          </p:cNvPr>
          <p:cNvSpPr/>
          <p:nvPr/>
        </p:nvSpPr>
        <p:spPr>
          <a:xfrm>
            <a:off x="6897639" y="2378956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5;p23">
            <a:extLst>
              <a:ext uri="{FF2B5EF4-FFF2-40B4-BE49-F238E27FC236}">
                <a16:creationId xmlns:a16="http://schemas.microsoft.com/office/drawing/2014/main" id="{6C16E4B7-9036-1191-F39B-47CD6B1D42D9}"/>
              </a:ext>
            </a:extLst>
          </p:cNvPr>
          <p:cNvSpPr/>
          <p:nvPr/>
        </p:nvSpPr>
        <p:spPr>
          <a:xfrm>
            <a:off x="3647553" y="2087190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6;p23">
            <a:extLst>
              <a:ext uri="{FF2B5EF4-FFF2-40B4-BE49-F238E27FC236}">
                <a16:creationId xmlns:a16="http://schemas.microsoft.com/office/drawing/2014/main" id="{EB72622A-67AD-4E8B-6880-9E74A3AADBA3}"/>
              </a:ext>
            </a:extLst>
          </p:cNvPr>
          <p:cNvSpPr/>
          <p:nvPr/>
        </p:nvSpPr>
        <p:spPr>
          <a:xfrm>
            <a:off x="3647152" y="2367523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8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 err="1"/>
              <a:t>Adversarials</a:t>
            </a:r>
            <a:r>
              <a:rPr lang="it-IT" dirty="0"/>
              <a:t>' </a:t>
            </a:r>
            <a:r>
              <a:rPr lang="it-IT" dirty="0" err="1"/>
              <a:t>attacks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</a:t>
              </a:r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23985" y="3262792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it-IT" sz="1200" dirty="0" err="1">
                  <a:latin typeface="Fira Sans"/>
                  <a:ea typeface="Fira Sans"/>
                  <a:cs typeface="Fira Sans"/>
                  <a:sym typeface="Fira Sans"/>
                </a:rPr>
                <a:t>Manipulation</a:t>
              </a:r>
              <a:r>
                <a:rPr lang="it-IT" sz="1200" dirty="0">
                  <a:latin typeface="Fira Sans"/>
                  <a:ea typeface="Fira Sans"/>
                  <a:cs typeface="Fira Sans"/>
                  <a:sym typeface="Fira Sans"/>
                </a:rPr>
                <a:t>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>
          <a:extLst>
            <a:ext uri="{FF2B5EF4-FFF2-40B4-BE49-F238E27FC236}">
              <a16:creationId xmlns:a16="http://schemas.microsoft.com/office/drawing/2014/main" id="{51B7730F-C5A5-5335-815C-88915364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>
            <a:extLst>
              <a:ext uri="{FF2B5EF4-FFF2-40B4-BE49-F238E27FC236}">
                <a16:creationId xmlns:a16="http://schemas.microsoft.com/office/drawing/2014/main" id="{D38B6D68-4C0D-A1C0-8BF7-AAAD215E4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Testing </a:t>
            </a:r>
            <a:r>
              <a:rPr lang="it-IT" dirty="0" err="1"/>
              <a:t>limitations</a:t>
            </a:r>
            <a:endParaRPr dirty="0"/>
          </a:p>
        </p:txBody>
      </p:sp>
      <p:grpSp>
        <p:nvGrpSpPr>
          <p:cNvPr id="2" name="Google Shape;1338;p26">
            <a:extLst>
              <a:ext uri="{FF2B5EF4-FFF2-40B4-BE49-F238E27FC236}">
                <a16:creationId xmlns:a16="http://schemas.microsoft.com/office/drawing/2014/main" id="{790A5458-08A5-D412-1AB8-D56F16C2491A}"/>
              </a:ext>
            </a:extLst>
          </p:cNvPr>
          <p:cNvGrpSpPr/>
          <p:nvPr/>
        </p:nvGrpSpPr>
        <p:grpSpPr>
          <a:xfrm>
            <a:off x="716810" y="1698696"/>
            <a:ext cx="2000458" cy="756900"/>
            <a:chOff x="572030" y="3071200"/>
            <a:chExt cx="2000458" cy="756900"/>
          </a:xfrm>
        </p:grpSpPr>
        <p:sp>
          <p:nvSpPr>
            <p:cNvPr id="3" name="Google Shape;1339;p26">
              <a:extLst>
                <a:ext uri="{FF2B5EF4-FFF2-40B4-BE49-F238E27FC236}">
                  <a16:creationId xmlns:a16="http://schemas.microsoft.com/office/drawing/2014/main" id="{7F577DE6-618C-EF20-4086-3FA04E44E671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1;p26">
              <a:extLst>
                <a:ext uri="{FF2B5EF4-FFF2-40B4-BE49-F238E27FC236}">
                  <a16:creationId xmlns:a16="http://schemas.microsoft.com/office/drawing/2014/main" id="{90DEEEE9-4130-A4C5-3F69-3A2BBD73BD41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454;p26">
            <a:extLst>
              <a:ext uri="{FF2B5EF4-FFF2-40B4-BE49-F238E27FC236}">
                <a16:creationId xmlns:a16="http://schemas.microsoft.com/office/drawing/2014/main" id="{BDAE0AF7-0F62-E039-B2D2-E254BE4257C1}"/>
              </a:ext>
            </a:extLst>
          </p:cNvPr>
          <p:cNvSpPr txBox="1"/>
          <p:nvPr/>
        </p:nvSpPr>
        <p:spPr>
          <a:xfrm>
            <a:off x="1396105" y="187419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1050" dirty="0">
                <a:latin typeface="Fira Sans" panose="020B0503050000020004" pitchFamily="34" charset="0"/>
              </a:rPr>
              <a:t>Non-</a:t>
            </a:r>
            <a:r>
              <a:rPr lang="it-IT" sz="1050" dirty="0" err="1">
                <a:latin typeface="Fira Sans" panose="020B0503050000020004" pitchFamily="34" charset="0"/>
              </a:rPr>
              <a:t>optimized</a:t>
            </a:r>
            <a:r>
              <a:rPr lang="it-IT" sz="1050" dirty="0">
                <a:latin typeface="Fira Sans" panose="020B0503050000020004" pitchFamily="34" charset="0"/>
              </a:rPr>
              <a:t> iterative </a:t>
            </a:r>
            <a:r>
              <a:rPr lang="it-IT" sz="1050" dirty="0" err="1">
                <a:latin typeface="Fira Sans" panose="020B0503050000020004" pitchFamily="34" charset="0"/>
              </a:rPr>
              <a:t>pruning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27" name="Google Shape;1338;p26">
            <a:extLst>
              <a:ext uri="{FF2B5EF4-FFF2-40B4-BE49-F238E27FC236}">
                <a16:creationId xmlns:a16="http://schemas.microsoft.com/office/drawing/2014/main" id="{BA88C5C6-758D-7F22-01D3-E32225B51933}"/>
              </a:ext>
            </a:extLst>
          </p:cNvPr>
          <p:cNvGrpSpPr/>
          <p:nvPr/>
        </p:nvGrpSpPr>
        <p:grpSpPr>
          <a:xfrm>
            <a:off x="2448805" y="2941495"/>
            <a:ext cx="2000458" cy="756900"/>
            <a:chOff x="572030" y="3071200"/>
            <a:chExt cx="2000458" cy="756900"/>
          </a:xfrm>
        </p:grpSpPr>
        <p:sp>
          <p:nvSpPr>
            <p:cNvPr id="1528" name="Google Shape;1339;p26">
              <a:extLst>
                <a:ext uri="{FF2B5EF4-FFF2-40B4-BE49-F238E27FC236}">
                  <a16:creationId xmlns:a16="http://schemas.microsoft.com/office/drawing/2014/main" id="{9CF0E37E-7B2D-B365-8550-B3AE8743520C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41;p26">
              <a:extLst>
                <a:ext uri="{FF2B5EF4-FFF2-40B4-BE49-F238E27FC236}">
                  <a16:creationId xmlns:a16="http://schemas.microsoft.com/office/drawing/2014/main" id="{D80D8B85-CD3C-00BB-180E-8850998F599F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454;p26">
            <a:extLst>
              <a:ext uri="{FF2B5EF4-FFF2-40B4-BE49-F238E27FC236}">
                <a16:creationId xmlns:a16="http://schemas.microsoft.com/office/drawing/2014/main" id="{B1055407-6CC2-3806-CCA1-76389C93935A}"/>
              </a:ext>
            </a:extLst>
          </p:cNvPr>
          <p:cNvSpPr txBox="1"/>
          <p:nvPr/>
        </p:nvSpPr>
        <p:spPr>
          <a:xfrm>
            <a:off x="3128100" y="311699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Calibrated noise but not explored on a large scale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1" name="Google Shape;1338;p26">
            <a:extLst>
              <a:ext uri="{FF2B5EF4-FFF2-40B4-BE49-F238E27FC236}">
                <a16:creationId xmlns:a16="http://schemas.microsoft.com/office/drawing/2014/main" id="{54387BF9-6D20-9D08-6226-87C2212F6DBB}"/>
              </a:ext>
            </a:extLst>
          </p:cNvPr>
          <p:cNvGrpSpPr/>
          <p:nvPr/>
        </p:nvGrpSpPr>
        <p:grpSpPr>
          <a:xfrm>
            <a:off x="4180800" y="1698696"/>
            <a:ext cx="2000458" cy="756900"/>
            <a:chOff x="572030" y="3071200"/>
            <a:chExt cx="2000458" cy="756900"/>
          </a:xfrm>
        </p:grpSpPr>
        <p:sp>
          <p:nvSpPr>
            <p:cNvPr id="1532" name="Google Shape;1339;p26">
              <a:extLst>
                <a:ext uri="{FF2B5EF4-FFF2-40B4-BE49-F238E27FC236}">
                  <a16:creationId xmlns:a16="http://schemas.microsoft.com/office/drawing/2014/main" id="{3D76D2C4-DDCE-6A67-9128-06F7E91F4259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41;p26">
              <a:extLst>
                <a:ext uri="{FF2B5EF4-FFF2-40B4-BE49-F238E27FC236}">
                  <a16:creationId xmlns:a16="http://schemas.microsoft.com/office/drawing/2014/main" id="{C5B4CC33-B7AB-D856-79DE-8B349CDB9DE4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454;p26">
            <a:extLst>
              <a:ext uri="{FF2B5EF4-FFF2-40B4-BE49-F238E27FC236}">
                <a16:creationId xmlns:a16="http://schemas.microsoft.com/office/drawing/2014/main" id="{35B8F4E7-AE95-F52D-2E8F-C080E6450141}"/>
              </a:ext>
            </a:extLst>
          </p:cNvPr>
          <p:cNvSpPr txBox="1"/>
          <p:nvPr/>
        </p:nvSpPr>
        <p:spPr>
          <a:xfrm>
            <a:off x="4770121" y="1874196"/>
            <a:ext cx="1241452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00" dirty="0">
                <a:latin typeface="Fira Sans" panose="020B0503050000020004" pitchFamily="34" charset="0"/>
              </a:rPr>
              <a:t>Difficulty in accurately replicating all the metrics in the paper</a:t>
            </a:r>
            <a:endParaRPr sz="10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1535" name="Google Shape;1338;p26">
            <a:extLst>
              <a:ext uri="{FF2B5EF4-FFF2-40B4-BE49-F238E27FC236}">
                <a16:creationId xmlns:a16="http://schemas.microsoft.com/office/drawing/2014/main" id="{06D87CAB-B66D-E477-4516-52E2B74C9136}"/>
              </a:ext>
            </a:extLst>
          </p:cNvPr>
          <p:cNvGrpSpPr/>
          <p:nvPr/>
        </p:nvGrpSpPr>
        <p:grpSpPr>
          <a:xfrm>
            <a:off x="6443940" y="2916606"/>
            <a:ext cx="2000458" cy="756900"/>
            <a:chOff x="572030" y="3071200"/>
            <a:chExt cx="2000458" cy="756900"/>
          </a:xfrm>
        </p:grpSpPr>
        <p:sp>
          <p:nvSpPr>
            <p:cNvPr id="1536" name="Google Shape;1339;p26">
              <a:extLst>
                <a:ext uri="{FF2B5EF4-FFF2-40B4-BE49-F238E27FC236}">
                  <a16:creationId xmlns:a16="http://schemas.microsoft.com/office/drawing/2014/main" id="{66A0DC65-3512-AAF0-E39F-882CF8F40FC5}"/>
                </a:ext>
              </a:extLst>
            </p:cNvPr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41;p26">
              <a:extLst>
                <a:ext uri="{FF2B5EF4-FFF2-40B4-BE49-F238E27FC236}">
                  <a16:creationId xmlns:a16="http://schemas.microsoft.com/office/drawing/2014/main" id="{815AEB13-6736-9062-E6D9-26B7BF6F93F2}"/>
                </a:ext>
              </a:extLst>
            </p:cNvPr>
            <p:cNvSpPr/>
            <p:nvPr/>
          </p:nvSpPr>
          <p:spPr>
            <a:xfrm>
              <a:off x="572030" y="3199063"/>
              <a:ext cx="503171" cy="502769"/>
            </a:xfrm>
            <a:custGeom>
              <a:avLst/>
              <a:gdLst/>
              <a:ahLst/>
              <a:cxnLst/>
              <a:rect l="l" t="t" r="r" b="b"/>
              <a:pathLst>
                <a:path w="13812" h="13800" extrusionOk="0">
                  <a:moveTo>
                    <a:pt x="6906" y="1"/>
                  </a:moveTo>
                  <a:cubicBezTo>
                    <a:pt x="3096" y="1"/>
                    <a:pt x="1" y="3096"/>
                    <a:pt x="1" y="6906"/>
                  </a:cubicBezTo>
                  <a:cubicBezTo>
                    <a:pt x="1" y="10716"/>
                    <a:pt x="3096" y="13800"/>
                    <a:pt x="6906" y="13800"/>
                  </a:cubicBezTo>
                  <a:cubicBezTo>
                    <a:pt x="10716" y="13800"/>
                    <a:pt x="13812" y="10716"/>
                    <a:pt x="13812" y="6906"/>
                  </a:cubicBezTo>
                  <a:cubicBezTo>
                    <a:pt x="13812" y="3096"/>
                    <a:pt x="10716" y="1"/>
                    <a:pt x="6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454;p26">
            <a:extLst>
              <a:ext uri="{FF2B5EF4-FFF2-40B4-BE49-F238E27FC236}">
                <a16:creationId xmlns:a16="http://schemas.microsoft.com/office/drawing/2014/main" id="{284412CC-0575-9B79-3C3A-0DBEB8D419BC}"/>
              </a:ext>
            </a:extLst>
          </p:cNvPr>
          <p:cNvSpPr txBox="1"/>
          <p:nvPr/>
        </p:nvSpPr>
        <p:spPr>
          <a:xfrm>
            <a:off x="7100375" y="3092106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050" dirty="0">
                <a:latin typeface="Fira Sans" panose="020B0503050000020004" pitchFamily="34" charset="0"/>
              </a:rPr>
              <a:t>Attacks tested only with 1%–3% poisoning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965;p23">
            <a:extLst>
              <a:ext uri="{FF2B5EF4-FFF2-40B4-BE49-F238E27FC236}">
                <a16:creationId xmlns:a16="http://schemas.microsoft.com/office/drawing/2014/main" id="{41167B3E-AD5F-BC4E-5DA9-4EA741824311}"/>
              </a:ext>
            </a:extLst>
          </p:cNvPr>
          <p:cNvSpPr/>
          <p:nvPr/>
        </p:nvSpPr>
        <p:spPr>
          <a:xfrm>
            <a:off x="92088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966;p23">
            <a:extLst>
              <a:ext uri="{FF2B5EF4-FFF2-40B4-BE49-F238E27FC236}">
                <a16:creationId xmlns:a16="http://schemas.microsoft.com/office/drawing/2014/main" id="{859EC516-08D0-6E5B-DBA6-D84C75AF523A}"/>
              </a:ext>
            </a:extLst>
          </p:cNvPr>
          <p:cNvSpPr/>
          <p:nvPr/>
        </p:nvSpPr>
        <p:spPr>
          <a:xfrm>
            <a:off x="92048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965;p23">
            <a:extLst>
              <a:ext uri="{FF2B5EF4-FFF2-40B4-BE49-F238E27FC236}">
                <a16:creationId xmlns:a16="http://schemas.microsoft.com/office/drawing/2014/main" id="{8DEE919E-CFE9-B1B8-A3E7-5AFA62B4399D}"/>
              </a:ext>
            </a:extLst>
          </p:cNvPr>
          <p:cNvSpPr/>
          <p:nvPr/>
        </p:nvSpPr>
        <p:spPr>
          <a:xfrm>
            <a:off x="4392496" y="1913607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966;p23">
            <a:extLst>
              <a:ext uri="{FF2B5EF4-FFF2-40B4-BE49-F238E27FC236}">
                <a16:creationId xmlns:a16="http://schemas.microsoft.com/office/drawing/2014/main" id="{47385A76-04C3-3E3B-E2B5-848193910469}"/>
              </a:ext>
            </a:extLst>
          </p:cNvPr>
          <p:cNvSpPr/>
          <p:nvPr/>
        </p:nvSpPr>
        <p:spPr>
          <a:xfrm>
            <a:off x="4392095" y="2193940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965;p23">
            <a:extLst>
              <a:ext uri="{FF2B5EF4-FFF2-40B4-BE49-F238E27FC236}">
                <a16:creationId xmlns:a16="http://schemas.microsoft.com/office/drawing/2014/main" id="{09875370-50A9-CDED-B255-BD2B5D59917B}"/>
              </a:ext>
            </a:extLst>
          </p:cNvPr>
          <p:cNvSpPr/>
          <p:nvPr/>
        </p:nvSpPr>
        <p:spPr>
          <a:xfrm>
            <a:off x="2653364" y="3156406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966;p23">
            <a:extLst>
              <a:ext uri="{FF2B5EF4-FFF2-40B4-BE49-F238E27FC236}">
                <a16:creationId xmlns:a16="http://schemas.microsoft.com/office/drawing/2014/main" id="{249FA61D-CD1C-67EA-2740-ECD4BC138953}"/>
              </a:ext>
            </a:extLst>
          </p:cNvPr>
          <p:cNvSpPr/>
          <p:nvPr/>
        </p:nvSpPr>
        <p:spPr>
          <a:xfrm>
            <a:off x="2652963" y="3436739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965;p23">
            <a:extLst>
              <a:ext uri="{FF2B5EF4-FFF2-40B4-BE49-F238E27FC236}">
                <a16:creationId xmlns:a16="http://schemas.microsoft.com/office/drawing/2014/main" id="{4272B0CB-7ED8-30A9-D086-F87B4F4C48E1}"/>
              </a:ext>
            </a:extLst>
          </p:cNvPr>
          <p:cNvSpPr/>
          <p:nvPr/>
        </p:nvSpPr>
        <p:spPr>
          <a:xfrm>
            <a:off x="6663256" y="3125704"/>
            <a:ext cx="80267" cy="227712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966;p23">
            <a:extLst>
              <a:ext uri="{FF2B5EF4-FFF2-40B4-BE49-F238E27FC236}">
                <a16:creationId xmlns:a16="http://schemas.microsoft.com/office/drawing/2014/main" id="{8410DC73-C7A5-808D-B4B8-00D5A54845AA}"/>
              </a:ext>
            </a:extLst>
          </p:cNvPr>
          <p:cNvSpPr/>
          <p:nvPr/>
        </p:nvSpPr>
        <p:spPr>
          <a:xfrm>
            <a:off x="6662855" y="3406037"/>
            <a:ext cx="71925" cy="61403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8611E708-F0D8-E4B3-99CC-B558C4F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5435A8E1-DDC0-D21E-4F6D-BCAB98602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>
            <a:extLst>
              <a:ext uri="{FF2B5EF4-FFF2-40B4-BE49-F238E27FC236}">
                <a16:creationId xmlns:a16="http://schemas.microsoft.com/office/drawing/2014/main" id="{E4877C1F-204D-5DE9-03EF-3733E46F2794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>
              <a:extLst>
                <a:ext uri="{FF2B5EF4-FFF2-40B4-BE49-F238E27FC236}">
                  <a16:creationId xmlns:a16="http://schemas.microsoft.com/office/drawing/2014/main" id="{559CE6BA-894E-A648-B5CF-71B8DF3704CB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>
              <a:extLst>
                <a:ext uri="{FF2B5EF4-FFF2-40B4-BE49-F238E27FC236}">
                  <a16:creationId xmlns:a16="http://schemas.microsoft.com/office/drawing/2014/main" id="{1618D8F4-1A4F-754C-C85E-DF922A5B3522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>
                <a:extLst>
                  <a:ext uri="{FF2B5EF4-FFF2-40B4-BE49-F238E27FC236}">
                    <a16:creationId xmlns:a16="http://schemas.microsoft.com/office/drawing/2014/main" id="{AA0C2406-AF75-F134-B3CA-1E7EBB476B38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>
                <a:extLst>
                  <a:ext uri="{FF2B5EF4-FFF2-40B4-BE49-F238E27FC236}">
                    <a16:creationId xmlns:a16="http://schemas.microsoft.com/office/drawing/2014/main" id="{A9E682C0-5258-8F65-566D-75325CC66CD5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>
                <a:extLst>
                  <a:ext uri="{FF2B5EF4-FFF2-40B4-BE49-F238E27FC236}">
                    <a16:creationId xmlns:a16="http://schemas.microsoft.com/office/drawing/2014/main" id="{0F0BFCA1-ED24-5A75-94C4-C4E598F6D4EE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>
                <a:extLst>
                  <a:ext uri="{FF2B5EF4-FFF2-40B4-BE49-F238E27FC236}">
                    <a16:creationId xmlns:a16="http://schemas.microsoft.com/office/drawing/2014/main" id="{9E49AA2B-71CE-954A-DF04-E16B437F2A9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>
                <a:extLst>
                  <a:ext uri="{FF2B5EF4-FFF2-40B4-BE49-F238E27FC236}">
                    <a16:creationId xmlns:a16="http://schemas.microsoft.com/office/drawing/2014/main" id="{9957AF02-620C-E37B-F373-FB904E937462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>
                <a:extLst>
                  <a:ext uri="{FF2B5EF4-FFF2-40B4-BE49-F238E27FC236}">
                    <a16:creationId xmlns:a16="http://schemas.microsoft.com/office/drawing/2014/main" id="{4C234492-C85B-B9D7-B7F3-46F3FB4CB22E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>
                <a:extLst>
                  <a:ext uri="{FF2B5EF4-FFF2-40B4-BE49-F238E27FC236}">
                    <a16:creationId xmlns:a16="http://schemas.microsoft.com/office/drawing/2014/main" id="{79DB068F-2266-28C8-7903-720B2EB13FD7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>
                <a:extLst>
                  <a:ext uri="{FF2B5EF4-FFF2-40B4-BE49-F238E27FC236}">
                    <a16:creationId xmlns:a16="http://schemas.microsoft.com/office/drawing/2014/main" id="{50335BC5-490E-92A0-748F-123F533AFEAD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>
                <a:extLst>
                  <a:ext uri="{FF2B5EF4-FFF2-40B4-BE49-F238E27FC236}">
                    <a16:creationId xmlns:a16="http://schemas.microsoft.com/office/drawing/2014/main" id="{3911A337-1CDC-831A-F8ED-0B9CDA13168B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>
                <a:extLst>
                  <a:ext uri="{FF2B5EF4-FFF2-40B4-BE49-F238E27FC236}">
                    <a16:creationId xmlns:a16="http://schemas.microsoft.com/office/drawing/2014/main" id="{9D5CA77A-74B0-D895-5524-95A89DF214F0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>
                <a:extLst>
                  <a:ext uri="{FF2B5EF4-FFF2-40B4-BE49-F238E27FC236}">
                    <a16:creationId xmlns:a16="http://schemas.microsoft.com/office/drawing/2014/main" id="{D561E617-3362-FFBF-171D-05E34E6308CA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>
                <a:extLst>
                  <a:ext uri="{FF2B5EF4-FFF2-40B4-BE49-F238E27FC236}">
                    <a16:creationId xmlns:a16="http://schemas.microsoft.com/office/drawing/2014/main" id="{6FE3FC5D-12BE-BCFA-7706-D5CA41586AE6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>
                <a:extLst>
                  <a:ext uri="{FF2B5EF4-FFF2-40B4-BE49-F238E27FC236}">
                    <a16:creationId xmlns:a16="http://schemas.microsoft.com/office/drawing/2014/main" id="{476D2C74-6CD3-9F86-237F-E306587825A2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>
                <a:extLst>
                  <a:ext uri="{FF2B5EF4-FFF2-40B4-BE49-F238E27FC236}">
                    <a16:creationId xmlns:a16="http://schemas.microsoft.com/office/drawing/2014/main" id="{73EE5500-FC3C-88E7-A4A3-1D810472F4E7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>
                <a:extLst>
                  <a:ext uri="{FF2B5EF4-FFF2-40B4-BE49-F238E27FC236}">
                    <a16:creationId xmlns:a16="http://schemas.microsoft.com/office/drawing/2014/main" id="{45C5DA22-5142-B8EF-6DC2-37B02922B56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>
                <a:extLst>
                  <a:ext uri="{FF2B5EF4-FFF2-40B4-BE49-F238E27FC236}">
                    <a16:creationId xmlns:a16="http://schemas.microsoft.com/office/drawing/2014/main" id="{C91EE114-E6AB-7363-11E4-79952FFDB349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>
                <a:extLst>
                  <a:ext uri="{FF2B5EF4-FFF2-40B4-BE49-F238E27FC236}">
                    <a16:creationId xmlns:a16="http://schemas.microsoft.com/office/drawing/2014/main" id="{5081AF40-4220-6DC8-2AF4-2B0526451B05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>
                <a:extLst>
                  <a:ext uri="{FF2B5EF4-FFF2-40B4-BE49-F238E27FC236}">
                    <a16:creationId xmlns:a16="http://schemas.microsoft.com/office/drawing/2014/main" id="{9CA48DA3-912B-44D5-5D93-ACD8DF8F9066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>
                <a:extLst>
                  <a:ext uri="{FF2B5EF4-FFF2-40B4-BE49-F238E27FC236}">
                    <a16:creationId xmlns:a16="http://schemas.microsoft.com/office/drawing/2014/main" id="{2744E376-664C-D4B0-8F31-89767E6D2D57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>
                <a:extLst>
                  <a:ext uri="{FF2B5EF4-FFF2-40B4-BE49-F238E27FC236}">
                    <a16:creationId xmlns:a16="http://schemas.microsoft.com/office/drawing/2014/main" id="{D0809F72-713B-E31C-0A84-927540D17402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>
                <a:extLst>
                  <a:ext uri="{FF2B5EF4-FFF2-40B4-BE49-F238E27FC236}">
                    <a16:creationId xmlns:a16="http://schemas.microsoft.com/office/drawing/2014/main" id="{BDEAEFD5-5B04-B4E2-8A18-95816A256604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>
                <a:extLst>
                  <a:ext uri="{FF2B5EF4-FFF2-40B4-BE49-F238E27FC236}">
                    <a16:creationId xmlns:a16="http://schemas.microsoft.com/office/drawing/2014/main" id="{8BC7EE00-F0D2-BFAB-CA94-B197F95146FB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>
            <a:extLst>
              <a:ext uri="{FF2B5EF4-FFF2-40B4-BE49-F238E27FC236}">
                <a16:creationId xmlns:a16="http://schemas.microsoft.com/office/drawing/2014/main" id="{F6C70008-420E-7695-6AB4-1BECF82E357E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>
              <a:extLst>
                <a:ext uri="{FF2B5EF4-FFF2-40B4-BE49-F238E27FC236}">
                  <a16:creationId xmlns:a16="http://schemas.microsoft.com/office/drawing/2014/main" id="{58708ED6-531A-0C45-1981-46EFCBBA9808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>
              <a:extLst>
                <a:ext uri="{FF2B5EF4-FFF2-40B4-BE49-F238E27FC236}">
                  <a16:creationId xmlns:a16="http://schemas.microsoft.com/office/drawing/2014/main" id="{026EAEF4-0889-A175-243D-F1AB9AF28966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>
                <a:extLst>
                  <a:ext uri="{FF2B5EF4-FFF2-40B4-BE49-F238E27FC236}">
                    <a16:creationId xmlns:a16="http://schemas.microsoft.com/office/drawing/2014/main" id="{CBEEAB05-6F9C-376C-2E6A-D7CA338AE73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>
                <a:extLst>
                  <a:ext uri="{FF2B5EF4-FFF2-40B4-BE49-F238E27FC236}">
                    <a16:creationId xmlns:a16="http://schemas.microsoft.com/office/drawing/2014/main" id="{60976488-22DA-9B51-071A-875BD7EE5F6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>
                <a:extLst>
                  <a:ext uri="{FF2B5EF4-FFF2-40B4-BE49-F238E27FC236}">
                    <a16:creationId xmlns:a16="http://schemas.microsoft.com/office/drawing/2014/main" id="{7CC1601A-FAAB-503E-FEF0-3A57E198C95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>
                <a:extLst>
                  <a:ext uri="{FF2B5EF4-FFF2-40B4-BE49-F238E27FC236}">
                    <a16:creationId xmlns:a16="http://schemas.microsoft.com/office/drawing/2014/main" id="{CD3EE843-6BDA-297B-8CF8-EF72F07D8A93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>
                <a:extLst>
                  <a:ext uri="{FF2B5EF4-FFF2-40B4-BE49-F238E27FC236}">
                    <a16:creationId xmlns:a16="http://schemas.microsoft.com/office/drawing/2014/main" id="{EA1CEF33-39F4-0E22-8A35-512C31E638DD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>
                <a:extLst>
                  <a:ext uri="{FF2B5EF4-FFF2-40B4-BE49-F238E27FC236}">
                    <a16:creationId xmlns:a16="http://schemas.microsoft.com/office/drawing/2014/main" id="{3C017BC7-DA34-142F-24EB-A8F6A5BE4B93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>
                <a:extLst>
                  <a:ext uri="{FF2B5EF4-FFF2-40B4-BE49-F238E27FC236}">
                    <a16:creationId xmlns:a16="http://schemas.microsoft.com/office/drawing/2014/main" id="{8594A670-81B2-0771-CB8F-217191085C6E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>
                <a:extLst>
                  <a:ext uri="{FF2B5EF4-FFF2-40B4-BE49-F238E27FC236}">
                    <a16:creationId xmlns:a16="http://schemas.microsoft.com/office/drawing/2014/main" id="{CDAE4670-EE6A-16D6-B5EF-0F044747CCDE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>
                <a:extLst>
                  <a:ext uri="{FF2B5EF4-FFF2-40B4-BE49-F238E27FC236}">
                    <a16:creationId xmlns:a16="http://schemas.microsoft.com/office/drawing/2014/main" id="{7393957D-66DB-84E0-DDD0-087C12D67B77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>
                <a:extLst>
                  <a:ext uri="{FF2B5EF4-FFF2-40B4-BE49-F238E27FC236}">
                    <a16:creationId xmlns:a16="http://schemas.microsoft.com/office/drawing/2014/main" id="{59316A97-43CB-3867-CDA9-A9832BC246D5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>
            <a:extLst>
              <a:ext uri="{FF2B5EF4-FFF2-40B4-BE49-F238E27FC236}">
                <a16:creationId xmlns:a16="http://schemas.microsoft.com/office/drawing/2014/main" id="{314B26B4-2F76-E5B3-7E4D-366EDEEA643D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52634211-188F-6614-F72F-1023DE946158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>
              <a:extLst>
                <a:ext uri="{FF2B5EF4-FFF2-40B4-BE49-F238E27FC236}">
                  <a16:creationId xmlns:a16="http://schemas.microsoft.com/office/drawing/2014/main" id="{4914D4BD-BA5E-3D1A-897D-08992BE1B0AD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>
                <a:extLst>
                  <a:ext uri="{FF2B5EF4-FFF2-40B4-BE49-F238E27FC236}">
                    <a16:creationId xmlns:a16="http://schemas.microsoft.com/office/drawing/2014/main" id="{55EF10D3-0574-FB0C-2E4B-16903403D192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>
                <a:extLst>
                  <a:ext uri="{FF2B5EF4-FFF2-40B4-BE49-F238E27FC236}">
                    <a16:creationId xmlns:a16="http://schemas.microsoft.com/office/drawing/2014/main" id="{790A677B-A3DC-70E4-0E9F-53346857FA22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>
                <a:extLst>
                  <a:ext uri="{FF2B5EF4-FFF2-40B4-BE49-F238E27FC236}">
                    <a16:creationId xmlns:a16="http://schemas.microsoft.com/office/drawing/2014/main" id="{E860D60E-613A-5C2F-A132-7855698A3D4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>
                <a:extLst>
                  <a:ext uri="{FF2B5EF4-FFF2-40B4-BE49-F238E27FC236}">
                    <a16:creationId xmlns:a16="http://schemas.microsoft.com/office/drawing/2014/main" id="{E8CA386B-FED0-E4A2-AD6C-B453FE3CBA19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>
                <a:extLst>
                  <a:ext uri="{FF2B5EF4-FFF2-40B4-BE49-F238E27FC236}">
                    <a16:creationId xmlns:a16="http://schemas.microsoft.com/office/drawing/2014/main" id="{CB2C541D-C96A-C9FF-21B2-D1BE76AC4CA1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>
                <a:extLst>
                  <a:ext uri="{FF2B5EF4-FFF2-40B4-BE49-F238E27FC236}">
                    <a16:creationId xmlns:a16="http://schemas.microsoft.com/office/drawing/2014/main" id="{D5254A1D-A44F-F8AD-5D76-901D835F703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extLst>
                  <a:ext uri="{FF2B5EF4-FFF2-40B4-BE49-F238E27FC236}">
                    <a16:creationId xmlns:a16="http://schemas.microsoft.com/office/drawing/2014/main" id="{A49E27F0-C7FA-5CF3-5842-689CF4392E8D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extLst>
                  <a:ext uri="{FF2B5EF4-FFF2-40B4-BE49-F238E27FC236}">
                    <a16:creationId xmlns:a16="http://schemas.microsoft.com/office/drawing/2014/main" id="{58087155-598E-EB41-9B97-DAF61156F91E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>
                <a:extLst>
                  <a:ext uri="{FF2B5EF4-FFF2-40B4-BE49-F238E27FC236}">
                    <a16:creationId xmlns:a16="http://schemas.microsoft.com/office/drawing/2014/main" id="{D31F9625-69CE-37CA-CA97-E5C6BAEB6632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>
                <a:extLst>
                  <a:ext uri="{FF2B5EF4-FFF2-40B4-BE49-F238E27FC236}">
                    <a16:creationId xmlns:a16="http://schemas.microsoft.com/office/drawing/2014/main" id="{D65F1743-60B0-D8E7-392B-C96946FDF3BD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extLst>
                  <a:ext uri="{FF2B5EF4-FFF2-40B4-BE49-F238E27FC236}">
                    <a16:creationId xmlns:a16="http://schemas.microsoft.com/office/drawing/2014/main" id="{61BF39F7-935E-D044-D523-7B4B44F4C83D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>
                <a:extLst>
                  <a:ext uri="{FF2B5EF4-FFF2-40B4-BE49-F238E27FC236}">
                    <a16:creationId xmlns:a16="http://schemas.microsoft.com/office/drawing/2014/main" id="{848ADF74-4DC9-C445-B669-0987092CECE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>
                <a:extLst>
                  <a:ext uri="{FF2B5EF4-FFF2-40B4-BE49-F238E27FC236}">
                    <a16:creationId xmlns:a16="http://schemas.microsoft.com/office/drawing/2014/main" id="{3304CC05-DC56-2DFA-D398-E6B60CC8B5ED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>
                <a:extLst>
                  <a:ext uri="{FF2B5EF4-FFF2-40B4-BE49-F238E27FC236}">
                    <a16:creationId xmlns:a16="http://schemas.microsoft.com/office/drawing/2014/main" id="{F707DCC1-C6C2-88DA-9E0A-4B71581AF45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>
                <a:extLst>
                  <a:ext uri="{FF2B5EF4-FFF2-40B4-BE49-F238E27FC236}">
                    <a16:creationId xmlns:a16="http://schemas.microsoft.com/office/drawing/2014/main" id="{4D989AD3-1826-34F8-2F85-628431277E93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>
                <a:extLst>
                  <a:ext uri="{FF2B5EF4-FFF2-40B4-BE49-F238E27FC236}">
                    <a16:creationId xmlns:a16="http://schemas.microsoft.com/office/drawing/2014/main" id="{65597B35-8F0D-70F2-135C-9C585729C04A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489CDE6D-C635-C70C-BA36-B9AE62639B2C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>
              <a:extLst>
                <a:ext uri="{FF2B5EF4-FFF2-40B4-BE49-F238E27FC236}">
                  <a16:creationId xmlns:a16="http://schemas.microsoft.com/office/drawing/2014/main" id="{344A1748-6B8A-C242-74C2-8F151306A095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>
              <a:extLst>
                <a:ext uri="{FF2B5EF4-FFF2-40B4-BE49-F238E27FC236}">
                  <a16:creationId xmlns:a16="http://schemas.microsoft.com/office/drawing/2014/main" id="{730C8059-E071-DB78-EDE1-D25A5BC54745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>
                <a:extLst>
                  <a:ext uri="{FF2B5EF4-FFF2-40B4-BE49-F238E27FC236}">
                    <a16:creationId xmlns:a16="http://schemas.microsoft.com/office/drawing/2014/main" id="{5763DD70-0F9B-3C78-506A-6F32636244B0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>
                <a:extLst>
                  <a:ext uri="{FF2B5EF4-FFF2-40B4-BE49-F238E27FC236}">
                    <a16:creationId xmlns:a16="http://schemas.microsoft.com/office/drawing/2014/main" id="{2D7C9C0F-AA61-28C5-61E1-E225E4349EE8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>
                <a:extLst>
                  <a:ext uri="{FF2B5EF4-FFF2-40B4-BE49-F238E27FC236}">
                    <a16:creationId xmlns:a16="http://schemas.microsoft.com/office/drawing/2014/main" id="{5F202C63-5F0A-AE5A-5F9C-04FDEC6F77CC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>
                <a:extLst>
                  <a:ext uri="{FF2B5EF4-FFF2-40B4-BE49-F238E27FC236}">
                    <a16:creationId xmlns:a16="http://schemas.microsoft.com/office/drawing/2014/main" id="{65511F4F-E847-41F8-1780-3B28A1AF677F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>
                <a:extLst>
                  <a:ext uri="{FF2B5EF4-FFF2-40B4-BE49-F238E27FC236}">
                    <a16:creationId xmlns:a16="http://schemas.microsoft.com/office/drawing/2014/main" id="{F93F22F1-6CCD-2E7E-8087-C36D16D65F3E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>
                <a:extLst>
                  <a:ext uri="{FF2B5EF4-FFF2-40B4-BE49-F238E27FC236}">
                    <a16:creationId xmlns:a16="http://schemas.microsoft.com/office/drawing/2014/main" id="{0F8DEDD2-9BA5-A1FF-20F9-EDEAA5E88CC4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>
                <a:extLst>
                  <a:ext uri="{FF2B5EF4-FFF2-40B4-BE49-F238E27FC236}">
                    <a16:creationId xmlns:a16="http://schemas.microsoft.com/office/drawing/2014/main" id="{76CD33D6-73FA-9691-C072-0C099B14D64A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>
                <a:extLst>
                  <a:ext uri="{FF2B5EF4-FFF2-40B4-BE49-F238E27FC236}">
                    <a16:creationId xmlns:a16="http://schemas.microsoft.com/office/drawing/2014/main" id="{459EE4C3-746A-61E4-BDE2-7936A731CA1F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>
                <a:extLst>
                  <a:ext uri="{FF2B5EF4-FFF2-40B4-BE49-F238E27FC236}">
                    <a16:creationId xmlns:a16="http://schemas.microsoft.com/office/drawing/2014/main" id="{7F19E7A7-7AE5-5863-979F-F7B2D074F550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>
                <a:extLst>
                  <a:ext uri="{FF2B5EF4-FFF2-40B4-BE49-F238E27FC236}">
                    <a16:creationId xmlns:a16="http://schemas.microsoft.com/office/drawing/2014/main" id="{3A3CE9C4-E9B5-E455-A56F-2448790EF7DA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>
                <a:extLst>
                  <a:ext uri="{FF2B5EF4-FFF2-40B4-BE49-F238E27FC236}">
                    <a16:creationId xmlns:a16="http://schemas.microsoft.com/office/drawing/2014/main" id="{1B6E6B23-D163-CDBF-4601-C17DE7EF7D6A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>
                <a:extLst>
                  <a:ext uri="{FF2B5EF4-FFF2-40B4-BE49-F238E27FC236}">
                    <a16:creationId xmlns:a16="http://schemas.microsoft.com/office/drawing/2014/main" id="{CF5A1588-ECA9-C327-D46A-7EB8ED8529F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>
                <a:extLst>
                  <a:ext uri="{FF2B5EF4-FFF2-40B4-BE49-F238E27FC236}">
                    <a16:creationId xmlns:a16="http://schemas.microsoft.com/office/drawing/2014/main" id="{E1B35838-A589-4719-0E60-D62E467BFD8F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>
                <a:extLst>
                  <a:ext uri="{FF2B5EF4-FFF2-40B4-BE49-F238E27FC236}">
                    <a16:creationId xmlns:a16="http://schemas.microsoft.com/office/drawing/2014/main" id="{1D620318-BE14-5075-596D-E9789D52CA2F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>
                <a:extLst>
                  <a:ext uri="{FF2B5EF4-FFF2-40B4-BE49-F238E27FC236}">
                    <a16:creationId xmlns:a16="http://schemas.microsoft.com/office/drawing/2014/main" id="{4750C1FA-30B1-0889-EC86-4395CED20BB4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>
                <a:extLst>
                  <a:ext uri="{FF2B5EF4-FFF2-40B4-BE49-F238E27FC236}">
                    <a16:creationId xmlns:a16="http://schemas.microsoft.com/office/drawing/2014/main" id="{2955B9F5-EE7F-6B67-1FDE-51D933C2BFA8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>
                <a:extLst>
                  <a:ext uri="{FF2B5EF4-FFF2-40B4-BE49-F238E27FC236}">
                    <a16:creationId xmlns:a16="http://schemas.microsoft.com/office/drawing/2014/main" id="{FD2AC85A-9528-6ADA-FD89-34605AD70E38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>
                <a:extLst>
                  <a:ext uri="{FF2B5EF4-FFF2-40B4-BE49-F238E27FC236}">
                    <a16:creationId xmlns:a16="http://schemas.microsoft.com/office/drawing/2014/main" id="{E0BAA0A9-6CA1-82E5-778C-23BFDBFF9281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>
                <a:extLst>
                  <a:ext uri="{FF2B5EF4-FFF2-40B4-BE49-F238E27FC236}">
                    <a16:creationId xmlns:a16="http://schemas.microsoft.com/office/drawing/2014/main" id="{10F4334D-46A5-D1A5-03B3-D1ED454C8D8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>
                <a:extLst>
                  <a:ext uri="{FF2B5EF4-FFF2-40B4-BE49-F238E27FC236}">
                    <a16:creationId xmlns:a16="http://schemas.microsoft.com/office/drawing/2014/main" id="{83D70A9E-C8FA-D144-3D77-E3BB1AAD3F0B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>
            <a:extLst>
              <a:ext uri="{FF2B5EF4-FFF2-40B4-BE49-F238E27FC236}">
                <a16:creationId xmlns:a16="http://schemas.microsoft.com/office/drawing/2014/main" id="{58580F3D-53E0-4833-5A53-46448E3C35E7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>
              <a:extLst>
                <a:ext uri="{FF2B5EF4-FFF2-40B4-BE49-F238E27FC236}">
                  <a16:creationId xmlns:a16="http://schemas.microsoft.com/office/drawing/2014/main" id="{B0F7D7BE-C536-88EE-0C21-8F2404F452A1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>
              <a:extLst>
                <a:ext uri="{FF2B5EF4-FFF2-40B4-BE49-F238E27FC236}">
                  <a16:creationId xmlns:a16="http://schemas.microsoft.com/office/drawing/2014/main" id="{284C4B2A-9DEE-3A0B-3B72-1963C65AAF3E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>
                <a:extLst>
                  <a:ext uri="{FF2B5EF4-FFF2-40B4-BE49-F238E27FC236}">
                    <a16:creationId xmlns:a16="http://schemas.microsoft.com/office/drawing/2014/main" id="{E51C52BD-AFEE-E872-360D-D2431CFD7620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>
                <a:extLst>
                  <a:ext uri="{FF2B5EF4-FFF2-40B4-BE49-F238E27FC236}">
                    <a16:creationId xmlns:a16="http://schemas.microsoft.com/office/drawing/2014/main" id="{0B1610E4-2A4F-EEA6-01E6-6E817076287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183A4A5-8148-77DF-3277-C864573FF095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A64FC4AF-181C-CA61-9905-E0EABD585FF6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>
                <a:extLst>
                  <a:ext uri="{FF2B5EF4-FFF2-40B4-BE49-F238E27FC236}">
                    <a16:creationId xmlns:a16="http://schemas.microsoft.com/office/drawing/2014/main" id="{3D34BFD6-163D-B5F2-DD6D-85BFE169FFFB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>
                <a:extLst>
                  <a:ext uri="{FF2B5EF4-FFF2-40B4-BE49-F238E27FC236}">
                    <a16:creationId xmlns:a16="http://schemas.microsoft.com/office/drawing/2014/main" id="{C7F7BBC9-8B43-9AFB-0B4D-542981D60B4C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>
                <a:extLst>
                  <a:ext uri="{FF2B5EF4-FFF2-40B4-BE49-F238E27FC236}">
                    <a16:creationId xmlns:a16="http://schemas.microsoft.com/office/drawing/2014/main" id="{5AAD94F5-41B5-3135-6169-FD7FAEA1750C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>
                <a:extLst>
                  <a:ext uri="{FF2B5EF4-FFF2-40B4-BE49-F238E27FC236}">
                    <a16:creationId xmlns:a16="http://schemas.microsoft.com/office/drawing/2014/main" id="{751C4429-3117-65D1-088B-307D82EDE0A6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>
                <a:extLst>
                  <a:ext uri="{FF2B5EF4-FFF2-40B4-BE49-F238E27FC236}">
                    <a16:creationId xmlns:a16="http://schemas.microsoft.com/office/drawing/2014/main" id="{947F46CC-88EF-84F0-66D5-769AB71C4DEB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>
                <a:extLst>
                  <a:ext uri="{FF2B5EF4-FFF2-40B4-BE49-F238E27FC236}">
                    <a16:creationId xmlns:a16="http://schemas.microsoft.com/office/drawing/2014/main" id="{1A12BEE8-0F71-6F8A-EC00-CBF2C1A3816F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>
                <a:extLst>
                  <a:ext uri="{FF2B5EF4-FFF2-40B4-BE49-F238E27FC236}">
                    <a16:creationId xmlns:a16="http://schemas.microsoft.com/office/drawing/2014/main" id="{660934BA-0845-CAA6-FD44-5D199B5D998A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>
                <a:extLst>
                  <a:ext uri="{FF2B5EF4-FFF2-40B4-BE49-F238E27FC236}">
                    <a16:creationId xmlns:a16="http://schemas.microsoft.com/office/drawing/2014/main" id="{ABCA8CF5-61A7-3349-EBB4-ED3F252D138E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>
                <a:extLst>
                  <a:ext uri="{FF2B5EF4-FFF2-40B4-BE49-F238E27FC236}">
                    <a16:creationId xmlns:a16="http://schemas.microsoft.com/office/drawing/2014/main" id="{496D5D6C-349B-CB0F-26D0-D6386B8CB809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>
            <a:extLst>
              <a:ext uri="{FF2B5EF4-FFF2-40B4-BE49-F238E27FC236}">
                <a16:creationId xmlns:a16="http://schemas.microsoft.com/office/drawing/2014/main" id="{1D6391FA-9FAB-B79B-68ED-8EE3FF7353B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>
              <a:extLst>
                <a:ext uri="{FF2B5EF4-FFF2-40B4-BE49-F238E27FC236}">
                  <a16:creationId xmlns:a16="http://schemas.microsoft.com/office/drawing/2014/main" id="{EE59AB0F-35B3-C059-6EC4-38B02B5A410C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>
              <a:extLst>
                <a:ext uri="{FF2B5EF4-FFF2-40B4-BE49-F238E27FC236}">
                  <a16:creationId xmlns:a16="http://schemas.microsoft.com/office/drawing/2014/main" id="{C9E551AF-1315-A041-0E92-1C364A9F89EE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>
                <a:extLst>
                  <a:ext uri="{FF2B5EF4-FFF2-40B4-BE49-F238E27FC236}">
                    <a16:creationId xmlns:a16="http://schemas.microsoft.com/office/drawing/2014/main" id="{487C33C6-D121-1941-46F0-D172749C15E6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>
                <a:extLst>
                  <a:ext uri="{FF2B5EF4-FFF2-40B4-BE49-F238E27FC236}">
                    <a16:creationId xmlns:a16="http://schemas.microsoft.com/office/drawing/2014/main" id="{2FE415A0-E8E1-3D0C-43DF-D6C9A47DFE30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E49CD20-C3FA-553D-89D8-C840329BF1C0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>
                <a:extLst>
                  <a:ext uri="{FF2B5EF4-FFF2-40B4-BE49-F238E27FC236}">
                    <a16:creationId xmlns:a16="http://schemas.microsoft.com/office/drawing/2014/main" id="{633C272F-77F0-2D0E-AF04-FDC60D480DF6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>
                <a:extLst>
                  <a:ext uri="{FF2B5EF4-FFF2-40B4-BE49-F238E27FC236}">
                    <a16:creationId xmlns:a16="http://schemas.microsoft.com/office/drawing/2014/main" id="{FDF6E162-5F87-D204-A2CC-112306983398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>
                <a:extLst>
                  <a:ext uri="{FF2B5EF4-FFF2-40B4-BE49-F238E27FC236}">
                    <a16:creationId xmlns:a16="http://schemas.microsoft.com/office/drawing/2014/main" id="{A79C1028-D4FF-5BB9-0AA8-8175C3F90BBA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>
                <a:extLst>
                  <a:ext uri="{FF2B5EF4-FFF2-40B4-BE49-F238E27FC236}">
                    <a16:creationId xmlns:a16="http://schemas.microsoft.com/office/drawing/2014/main" id="{290B4D43-BFAC-DF08-687B-22473277582C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>
                <a:extLst>
                  <a:ext uri="{FF2B5EF4-FFF2-40B4-BE49-F238E27FC236}">
                    <a16:creationId xmlns:a16="http://schemas.microsoft.com/office/drawing/2014/main" id="{017C7898-63EC-2000-8CD0-8FB3AEDEED63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>
                <a:extLst>
                  <a:ext uri="{FF2B5EF4-FFF2-40B4-BE49-F238E27FC236}">
                    <a16:creationId xmlns:a16="http://schemas.microsoft.com/office/drawing/2014/main" id="{AB2563F1-F6D3-69CC-ED32-AC8A73196B96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>
                <a:extLst>
                  <a:ext uri="{FF2B5EF4-FFF2-40B4-BE49-F238E27FC236}">
                    <a16:creationId xmlns:a16="http://schemas.microsoft.com/office/drawing/2014/main" id="{9CF13F85-A557-6338-0CCD-C7F4AD22699E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>
            <a:extLst>
              <a:ext uri="{FF2B5EF4-FFF2-40B4-BE49-F238E27FC236}">
                <a16:creationId xmlns:a16="http://schemas.microsoft.com/office/drawing/2014/main" id="{776D9946-FF7C-FC22-73EC-040C8B8131C8}"/>
              </a:ext>
            </a:extLst>
          </p:cNvPr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>
              <a:extLst>
                <a:ext uri="{FF2B5EF4-FFF2-40B4-BE49-F238E27FC236}">
                  <a16:creationId xmlns:a16="http://schemas.microsoft.com/office/drawing/2014/main" id="{B435F6C2-F20A-FACF-C2E3-F28555439F2D}"/>
                </a:ext>
              </a:extLst>
            </p:cNvPr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>
              <a:extLst>
                <a:ext uri="{FF2B5EF4-FFF2-40B4-BE49-F238E27FC236}">
                  <a16:creationId xmlns:a16="http://schemas.microsoft.com/office/drawing/2014/main" id="{75906996-4F62-AE2E-58F9-7152B491E7DF}"/>
                </a:ext>
              </a:extLst>
            </p:cNvPr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>
            <a:extLst>
              <a:ext uri="{FF2B5EF4-FFF2-40B4-BE49-F238E27FC236}">
                <a16:creationId xmlns:a16="http://schemas.microsoft.com/office/drawing/2014/main" id="{BDAD5BB1-0759-AA60-41A6-2033B47ED730}"/>
              </a:ext>
            </a:extLst>
          </p:cNvPr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>
              <a:extLst>
                <a:ext uri="{FF2B5EF4-FFF2-40B4-BE49-F238E27FC236}">
                  <a16:creationId xmlns:a16="http://schemas.microsoft.com/office/drawing/2014/main" id="{5E544446-EB0C-0C7A-BCEF-AEBF4324069A}"/>
                </a:ext>
              </a:extLst>
            </p:cNvPr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>
              <a:extLst>
                <a:ext uri="{FF2B5EF4-FFF2-40B4-BE49-F238E27FC236}">
                  <a16:creationId xmlns:a16="http://schemas.microsoft.com/office/drawing/2014/main" id="{E23532A5-D744-814A-65F3-63BC52904AB4}"/>
                </a:ext>
              </a:extLst>
            </p:cNvPr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>
            <a:extLst>
              <a:ext uri="{FF2B5EF4-FFF2-40B4-BE49-F238E27FC236}">
                <a16:creationId xmlns:a16="http://schemas.microsoft.com/office/drawing/2014/main" id="{E907E3B7-949A-3EB7-86C1-E6D053061F47}"/>
              </a:ext>
            </a:extLst>
          </p:cNvPr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>
              <a:extLst>
                <a:ext uri="{FF2B5EF4-FFF2-40B4-BE49-F238E27FC236}">
                  <a16:creationId xmlns:a16="http://schemas.microsoft.com/office/drawing/2014/main" id="{2D934B4F-4C68-D9DC-9B0C-C6FA16CB9274}"/>
                </a:ext>
              </a:extLst>
            </p:cNvPr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>
              <a:extLst>
                <a:ext uri="{FF2B5EF4-FFF2-40B4-BE49-F238E27FC236}">
                  <a16:creationId xmlns:a16="http://schemas.microsoft.com/office/drawing/2014/main" id="{78380281-2EE4-0AF9-BDDF-4E3013362DAE}"/>
                </a:ext>
              </a:extLst>
            </p:cNvPr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>
            <a:extLst>
              <a:ext uri="{FF2B5EF4-FFF2-40B4-BE49-F238E27FC236}">
                <a16:creationId xmlns:a16="http://schemas.microsoft.com/office/drawing/2014/main" id="{1751B2D5-360A-4987-0A4B-F2CD0A3FACE7}"/>
              </a:ext>
            </a:extLst>
          </p:cNvPr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>
              <a:extLst>
                <a:ext uri="{FF2B5EF4-FFF2-40B4-BE49-F238E27FC236}">
                  <a16:creationId xmlns:a16="http://schemas.microsoft.com/office/drawing/2014/main" id="{6C1B2F62-2A1E-8A15-CA8F-BB49849079E1}"/>
                </a:ext>
              </a:extLst>
            </p:cNvPr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>
              <a:extLst>
                <a:ext uri="{FF2B5EF4-FFF2-40B4-BE49-F238E27FC236}">
                  <a16:creationId xmlns:a16="http://schemas.microsoft.com/office/drawing/2014/main" id="{1FFD3BE3-3FCE-B219-EB1E-72D725387386}"/>
                </a:ext>
              </a:extLst>
            </p:cNvPr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>
            <a:extLst>
              <a:ext uri="{FF2B5EF4-FFF2-40B4-BE49-F238E27FC236}">
                <a16:creationId xmlns:a16="http://schemas.microsoft.com/office/drawing/2014/main" id="{07E06784-FE7C-42AA-A5C3-320994BADDA1}"/>
              </a:ext>
            </a:extLst>
          </p:cNvPr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>
              <a:extLst>
                <a:ext uri="{FF2B5EF4-FFF2-40B4-BE49-F238E27FC236}">
                  <a16:creationId xmlns:a16="http://schemas.microsoft.com/office/drawing/2014/main" id="{2685AD3A-78B5-9377-D3C8-F3E9F91AE7AD}"/>
                </a:ext>
              </a:extLst>
            </p:cNvPr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>
              <a:extLst>
                <a:ext uri="{FF2B5EF4-FFF2-40B4-BE49-F238E27FC236}">
                  <a16:creationId xmlns:a16="http://schemas.microsoft.com/office/drawing/2014/main" id="{4DE86A7A-397F-BDBF-69B3-5EEC5856C883}"/>
                </a:ext>
              </a:extLst>
            </p:cNvPr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>
            <a:extLst>
              <a:ext uri="{FF2B5EF4-FFF2-40B4-BE49-F238E27FC236}">
                <a16:creationId xmlns:a16="http://schemas.microsoft.com/office/drawing/2014/main" id="{84ADBCED-DDE0-49E7-8DA7-82DE86FA1D33}"/>
              </a:ext>
            </a:extLst>
          </p:cNvPr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>
              <a:extLst>
                <a:ext uri="{FF2B5EF4-FFF2-40B4-BE49-F238E27FC236}">
                  <a16:creationId xmlns:a16="http://schemas.microsoft.com/office/drawing/2014/main" id="{D2DBA917-1696-E270-657A-F254272CC058}"/>
                </a:ext>
              </a:extLst>
            </p:cNvPr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>
              <a:extLst>
                <a:ext uri="{FF2B5EF4-FFF2-40B4-BE49-F238E27FC236}">
                  <a16:creationId xmlns:a16="http://schemas.microsoft.com/office/drawing/2014/main" id="{103D0808-4904-A36B-E2D7-A42947254CCF}"/>
                </a:ext>
              </a:extLst>
            </p:cNvPr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3" cy="756900"/>
            <a:chOff x="6507375" y="3957113"/>
            <a:chExt cx="2051513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50" cy="558726"/>
              <a:chOff x="6629100" y="4243039"/>
              <a:chExt cx="580850" cy="558726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inserts a trigger, a pattern in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to associate it with the class chosen by the attacker.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In testing, simply reinsert the trigger that causes the misclassification.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A more subtle type of attack.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attacker does not modify the label, so the sample remains “benign.”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trigger is injected only into the features.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model learns associations that are adverse but consistent with the data (almost impossible to detect).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47171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Camouflage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 trigger blends in with the real features.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</a:t>
                      </a:r>
                      <a:endParaRPr lang="it-IT"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Poisoned samples end up in high-density areas and confuse clustering/analysis.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Absence</a:t>
                      </a: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of </a:t>
                      </a:r>
                      <a:r>
                        <a:rPr lang="it-IT" b="1" dirty="0" err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abnormalities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Fira Sans" panose="020B0503050000020004" pitchFamily="34" charset="0"/>
                        </a:rPr>
                        <a:t>There is no label manipulation.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The project aims to verify whether backdoored samples: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show resilience to misclassification when the model is perturbed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</a:rPr>
              <a:t>react differently than normal samples when noise or pruning is applied.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en-US" sz="1400" dirty="0"/>
              <a:t>Subnetworks contain “optimal” (winning tickets).</a:t>
            </a:r>
          </a:p>
          <a:p>
            <a:pPr marL="114300" indent="0">
              <a:buNone/>
            </a:pPr>
            <a:endParaRPr lang="it-IT" sz="1400" dirty="0"/>
          </a:p>
          <a:p>
            <a:r>
              <a:rPr lang="en-US" sz="1400" dirty="0"/>
              <a:t>These subnetworks are robust to noise and perturbations.</a:t>
            </a:r>
          </a:p>
          <a:p>
            <a:endParaRPr lang="en-US" sz="1400" dirty="0"/>
          </a:p>
          <a:p>
            <a:r>
              <a:rPr lang="en-US" sz="1400" dirty="0"/>
              <a:t>Hypothesis: the backdoor could also form a “stealth path” similar to a winning ticket.</a:t>
            </a:r>
            <a:endParaRPr lang="it-IT" sz="1400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2887</Words>
  <Application>Microsoft Office PowerPoint</Application>
  <PresentationFormat>Presentazione su schermo (16:9)</PresentationFormat>
  <Paragraphs>539</Paragraphs>
  <Slides>64</Slides>
  <Notes>56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64</vt:i4>
      </vt:variant>
    </vt:vector>
  </HeadingPairs>
  <TitlesOfParts>
    <vt:vector size="73" baseType="lpstr">
      <vt:lpstr>Arial</vt:lpstr>
      <vt:lpstr>Proxima Nova</vt:lpstr>
      <vt:lpstr>Fira Sans Black</vt:lpstr>
      <vt:lpstr>Cambria Math</vt:lpstr>
      <vt:lpstr>Fira Sans Medium</vt:lpstr>
      <vt:lpstr>Proxima Nova Semibold</vt:lpstr>
      <vt:lpstr>Fira Sans</vt:lpstr>
      <vt:lpstr>Cybersecurity Infographics by Slidesgo</vt:lpstr>
      <vt:lpstr>Slidesgo Final Pages</vt:lpstr>
      <vt:lpstr>Cybersecurity Infographics</vt:lpstr>
      <vt:lpstr>General context</vt:lpstr>
      <vt:lpstr>Adversarials' attacks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Tipologie di attacco</vt:lpstr>
      <vt:lpstr>Clean label: the most dangerous</vt:lpstr>
      <vt:lpstr>Feature-based attacks</vt:lpstr>
      <vt:lpstr>Combined Greedy Selection</vt:lpstr>
      <vt:lpstr>Types of defenses</vt:lpstr>
      <vt:lpstr>Why do these defenses fail?</vt:lpstr>
      <vt:lpstr>Sparsity as a possible defense</vt:lpstr>
      <vt:lpstr>Noise as a possible defense</vt:lpstr>
      <vt:lpstr>Dataset e Preprocessing</vt:lpstr>
      <vt:lpstr>Ember dataset and Preprocessing</vt:lpstr>
      <vt:lpstr>Model architecture</vt:lpstr>
      <vt:lpstr>Attack implemented</vt:lpstr>
      <vt:lpstr>Experimental hypothesis</vt:lpstr>
      <vt:lpstr>Gaussian noise and selection criteria </vt:lpstr>
      <vt:lpstr>Sparsification</vt:lpstr>
      <vt:lpstr>Test pipeline</vt:lpstr>
      <vt:lpstr>Expected results</vt:lpstr>
      <vt:lpstr>Data limits</vt:lpstr>
      <vt:lpstr>Computational limits</vt:lpstr>
      <vt:lpstr>Testing limitations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17</cp:revision>
  <dcterms:modified xsi:type="dcterms:W3CDTF">2025-11-27T23:52:00Z</dcterms:modified>
</cp:coreProperties>
</file>